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8" r:id="rId4"/>
    <p:sldId id="260" r:id="rId5"/>
    <p:sldId id="263" r:id="rId6"/>
    <p:sldId id="264" r:id="rId7"/>
    <p:sldId id="257" r:id="rId8"/>
    <p:sldId id="259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4" r:id="rId18"/>
    <p:sldId id="271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3366FF"/>
    <a:srgbClr val="000099"/>
    <a:srgbClr val="2B3489"/>
    <a:srgbClr val="2A67E2"/>
    <a:srgbClr val="4A4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>
      <p:cViewPr varScale="1">
        <p:scale>
          <a:sx n="84" d="100"/>
          <a:sy n="84" d="100"/>
        </p:scale>
        <p:origin x="-140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13D5B1-70DE-4DEA-ADA6-BAD5689213E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C6A34B6-924E-4FCF-B023-A08CA736D4ED}">
      <dgm:prSet custT="1"/>
      <dgm:spPr/>
      <dgm:t>
        <a:bodyPr/>
        <a:lstStyle/>
        <a:p>
          <a:pPr rtl="0"/>
          <a:endParaRPr lang="pl-PL" sz="1400" dirty="0"/>
        </a:p>
      </dgm:t>
    </dgm:pt>
    <dgm:pt modelId="{6FA88374-1019-4A94-AC6E-B4BD94F22F16}" type="parTrans" cxnId="{D29F201E-0762-4CEE-9FE8-FD57BAA43AE2}">
      <dgm:prSet/>
      <dgm:spPr/>
      <dgm:t>
        <a:bodyPr/>
        <a:lstStyle/>
        <a:p>
          <a:endParaRPr lang="pl-PL" sz="1400"/>
        </a:p>
      </dgm:t>
    </dgm:pt>
    <dgm:pt modelId="{D5E297FB-8BD1-4BE3-AC20-E230683B9F62}" type="sibTrans" cxnId="{D29F201E-0762-4CEE-9FE8-FD57BAA43AE2}">
      <dgm:prSet/>
      <dgm:spPr/>
      <dgm:t>
        <a:bodyPr/>
        <a:lstStyle/>
        <a:p>
          <a:endParaRPr lang="pl-PL" sz="1400"/>
        </a:p>
      </dgm:t>
    </dgm:pt>
    <dgm:pt modelId="{C1C1C2DA-6EA1-4001-81F4-81A2D7E4F9D5}">
      <dgm:prSet custT="1"/>
      <dgm:spPr/>
      <dgm:t>
        <a:bodyPr/>
        <a:lstStyle/>
        <a:p>
          <a:pPr rtl="0"/>
          <a:endParaRPr lang="pl-PL" sz="1400" dirty="0"/>
        </a:p>
      </dgm:t>
    </dgm:pt>
    <dgm:pt modelId="{778BE7AE-F00D-41BC-B865-58CCC11C7EF9}" type="parTrans" cxnId="{5F95156C-37B4-4FE4-B0B2-EA11713D221E}">
      <dgm:prSet/>
      <dgm:spPr/>
      <dgm:t>
        <a:bodyPr/>
        <a:lstStyle/>
        <a:p>
          <a:endParaRPr lang="pl-PL" sz="1400"/>
        </a:p>
      </dgm:t>
    </dgm:pt>
    <dgm:pt modelId="{C93E2B9D-12B9-4447-AA6D-A2E7F9513270}" type="sibTrans" cxnId="{5F95156C-37B4-4FE4-B0B2-EA11713D221E}">
      <dgm:prSet/>
      <dgm:spPr/>
      <dgm:t>
        <a:bodyPr/>
        <a:lstStyle/>
        <a:p>
          <a:endParaRPr lang="pl-PL" sz="1400"/>
        </a:p>
      </dgm:t>
    </dgm:pt>
    <dgm:pt modelId="{6039DEF3-BE72-4F77-A8E7-82D77130EF9D}">
      <dgm:prSet custT="1"/>
      <dgm:spPr/>
      <dgm:t>
        <a:bodyPr/>
        <a:lstStyle/>
        <a:p>
          <a:pPr rtl="0"/>
          <a:endParaRPr lang="pl-PL" sz="1400" dirty="0"/>
        </a:p>
      </dgm:t>
    </dgm:pt>
    <dgm:pt modelId="{534B80B1-8674-4923-BB78-21AFFDFD05F8}" type="sibTrans" cxnId="{1AE86957-5DF3-49CA-B156-C799FB09F6C6}">
      <dgm:prSet/>
      <dgm:spPr/>
      <dgm:t>
        <a:bodyPr/>
        <a:lstStyle/>
        <a:p>
          <a:endParaRPr lang="pl-PL" sz="1400"/>
        </a:p>
      </dgm:t>
    </dgm:pt>
    <dgm:pt modelId="{40FAF888-22FD-42A2-8DD4-E15CAC95B6B0}" type="parTrans" cxnId="{1AE86957-5DF3-49CA-B156-C799FB09F6C6}">
      <dgm:prSet/>
      <dgm:spPr/>
      <dgm:t>
        <a:bodyPr/>
        <a:lstStyle/>
        <a:p>
          <a:endParaRPr lang="pl-PL" sz="1400"/>
        </a:p>
      </dgm:t>
    </dgm:pt>
    <dgm:pt modelId="{F2E0457B-36E9-46B0-B436-0DDB36D7CEC0}">
      <dgm:prSet custT="1"/>
      <dgm:spPr/>
      <dgm:t>
        <a:bodyPr/>
        <a:lstStyle/>
        <a:p>
          <a:pPr rtl="0"/>
          <a:r>
            <a:rPr lang="pl-PL" sz="1400" i="0" dirty="0" smtClean="0">
              <a:latin typeface="Arial" pitchFamily="34" charset="0"/>
              <a:cs typeface="Arial" pitchFamily="34" charset="0"/>
            </a:rPr>
            <a:t>możliwość zdobywania kwalifikacji zawodowych opartych na praktycznych umiejętnościach niezbędnych w pracy personelu systemu zarządzania kryzysowego</a:t>
          </a:r>
          <a:endParaRPr lang="pl-PL" sz="1400" dirty="0">
            <a:latin typeface="Arial" pitchFamily="34" charset="0"/>
            <a:cs typeface="Arial" pitchFamily="34" charset="0"/>
          </a:endParaRPr>
        </a:p>
      </dgm:t>
    </dgm:pt>
    <dgm:pt modelId="{7DE31E4C-2B10-4441-A740-36C8B933066F}" type="parTrans" cxnId="{0A6F2C10-B9BD-43B2-AFD7-A443AE02475A}">
      <dgm:prSet/>
      <dgm:spPr/>
      <dgm:t>
        <a:bodyPr/>
        <a:lstStyle/>
        <a:p>
          <a:endParaRPr lang="pl-PL" sz="1400"/>
        </a:p>
      </dgm:t>
    </dgm:pt>
    <dgm:pt modelId="{438ADDA7-16AA-448E-8F10-24B91FFBC62E}" type="sibTrans" cxnId="{0A6F2C10-B9BD-43B2-AFD7-A443AE02475A}">
      <dgm:prSet/>
      <dgm:spPr/>
      <dgm:t>
        <a:bodyPr/>
        <a:lstStyle/>
        <a:p>
          <a:endParaRPr lang="pl-PL" sz="1400"/>
        </a:p>
      </dgm:t>
    </dgm:pt>
    <dgm:pt modelId="{5D647463-0A76-40B5-AA34-11AED6D341BA}">
      <dgm:prSet custT="1"/>
      <dgm:spPr/>
      <dgm:t>
        <a:bodyPr/>
        <a:lstStyle/>
        <a:p>
          <a:pPr rtl="0"/>
          <a:endParaRPr lang="pl-PL" sz="1400" dirty="0"/>
        </a:p>
      </dgm:t>
    </dgm:pt>
    <dgm:pt modelId="{2DB99F6A-2884-4C1F-B7B7-4B9D3DA36842}" type="sibTrans" cxnId="{C689F5F9-FF91-4349-B419-27FD1FDC661E}">
      <dgm:prSet/>
      <dgm:spPr/>
      <dgm:t>
        <a:bodyPr/>
        <a:lstStyle/>
        <a:p>
          <a:endParaRPr lang="pl-PL" sz="1400"/>
        </a:p>
      </dgm:t>
    </dgm:pt>
    <dgm:pt modelId="{0ECB0B56-6A25-4E18-8E70-CD7D39B8A363}" type="parTrans" cxnId="{C689F5F9-FF91-4349-B419-27FD1FDC661E}">
      <dgm:prSet/>
      <dgm:spPr/>
      <dgm:t>
        <a:bodyPr/>
        <a:lstStyle/>
        <a:p>
          <a:endParaRPr lang="pl-PL" sz="1400"/>
        </a:p>
      </dgm:t>
    </dgm:pt>
    <dgm:pt modelId="{5D83DEFE-9B68-4DCE-BC21-5CA57ABC64DC}">
      <dgm:prSet custT="1"/>
      <dgm:spPr/>
      <dgm:t>
        <a:bodyPr/>
        <a:lstStyle/>
        <a:p>
          <a:pPr rtl="0"/>
          <a:r>
            <a:rPr lang="pl-PL" sz="1400" i="0" smtClean="0">
              <a:latin typeface="Arial" pitchFamily="34" charset="0"/>
              <a:cs typeface="Arial" pitchFamily="34" charset="0"/>
            </a:rPr>
            <a:t>możliwość uczenia się w oparciu o nowoczesną w skali kraju infrastrukturę dydaktyczną</a:t>
          </a:r>
          <a:endParaRPr lang="pl-PL" sz="1400">
            <a:latin typeface="Arial" pitchFamily="34" charset="0"/>
            <a:cs typeface="Arial" pitchFamily="34" charset="0"/>
          </a:endParaRPr>
        </a:p>
      </dgm:t>
    </dgm:pt>
    <dgm:pt modelId="{A237D0F9-4461-496F-919F-AF2EAF67F675}" type="parTrans" cxnId="{4705B1D0-3D6E-435D-AC52-ADDE918A8319}">
      <dgm:prSet/>
      <dgm:spPr/>
      <dgm:t>
        <a:bodyPr/>
        <a:lstStyle/>
        <a:p>
          <a:endParaRPr lang="pl-PL" sz="1400"/>
        </a:p>
      </dgm:t>
    </dgm:pt>
    <dgm:pt modelId="{3A139B19-F294-45D9-83E8-492CA7F869D4}" type="sibTrans" cxnId="{4705B1D0-3D6E-435D-AC52-ADDE918A8319}">
      <dgm:prSet/>
      <dgm:spPr/>
      <dgm:t>
        <a:bodyPr/>
        <a:lstStyle/>
        <a:p>
          <a:endParaRPr lang="pl-PL" sz="1400"/>
        </a:p>
      </dgm:t>
    </dgm:pt>
    <dgm:pt modelId="{E781C6A9-39E5-4A43-9A1E-F190F7AC51C6}">
      <dgm:prSet custT="1"/>
      <dgm:spPr/>
      <dgm:t>
        <a:bodyPr/>
        <a:lstStyle/>
        <a:p>
          <a:pPr rtl="0"/>
          <a:r>
            <a:rPr lang="pl-PL" sz="1400" i="0" smtClean="0">
              <a:latin typeface="Arial" pitchFamily="34" charset="0"/>
              <a:cs typeface="Arial" pitchFamily="34" charset="0"/>
            </a:rPr>
            <a:t>możliwość permanentnego podnoszenia swoich kwalifikacji w parciu o AP w Słupsku min. poprzez udział w studiach podyplomowych i kursach specjalistycznych</a:t>
          </a:r>
          <a:endParaRPr lang="pl-PL" sz="1400">
            <a:latin typeface="Arial" pitchFamily="34" charset="0"/>
            <a:cs typeface="Arial" pitchFamily="34" charset="0"/>
          </a:endParaRPr>
        </a:p>
      </dgm:t>
    </dgm:pt>
    <dgm:pt modelId="{85565CAA-C745-44F8-B573-B8193195F885}" type="parTrans" cxnId="{332DF94D-9BB3-4C10-8D88-6304083ACE1B}">
      <dgm:prSet/>
      <dgm:spPr/>
      <dgm:t>
        <a:bodyPr/>
        <a:lstStyle/>
        <a:p>
          <a:endParaRPr lang="pl-PL" sz="1400"/>
        </a:p>
      </dgm:t>
    </dgm:pt>
    <dgm:pt modelId="{7A2F11A2-05C4-41BC-9EDE-8F52BE12ADD3}" type="sibTrans" cxnId="{332DF94D-9BB3-4C10-8D88-6304083ACE1B}">
      <dgm:prSet/>
      <dgm:spPr/>
      <dgm:t>
        <a:bodyPr/>
        <a:lstStyle/>
        <a:p>
          <a:endParaRPr lang="pl-PL" sz="1400"/>
        </a:p>
      </dgm:t>
    </dgm:pt>
    <dgm:pt modelId="{AF14E8CD-B6AB-4F74-B401-D8FC7D721241}">
      <dgm:prSet custT="1"/>
      <dgm:spPr/>
      <dgm:t>
        <a:bodyPr/>
        <a:lstStyle/>
        <a:p>
          <a:r>
            <a:rPr lang="pl-PL" sz="1400" i="0" dirty="0" smtClean="0">
              <a:latin typeface="Arial" pitchFamily="34" charset="0"/>
              <a:cs typeface="Arial" pitchFamily="34" charset="0"/>
            </a:rPr>
            <a:t>możliwość zapoznania się w realiami działania w ogniwach zarządzania kryzysowego na poziomie powiatu i gminy</a:t>
          </a:r>
          <a:endParaRPr lang="pl-PL" sz="1400" dirty="0">
            <a:latin typeface="Arial" pitchFamily="34" charset="0"/>
            <a:cs typeface="Arial" pitchFamily="34" charset="0"/>
          </a:endParaRPr>
        </a:p>
      </dgm:t>
    </dgm:pt>
    <dgm:pt modelId="{99C75C9A-15A7-43D8-ABC2-8DEB70A68E94}" type="parTrans" cxnId="{50ECE222-E59F-4BCD-ADF5-2DC7967E5B74}">
      <dgm:prSet/>
      <dgm:spPr/>
      <dgm:t>
        <a:bodyPr/>
        <a:lstStyle/>
        <a:p>
          <a:endParaRPr lang="pl-PL" sz="1400"/>
        </a:p>
      </dgm:t>
    </dgm:pt>
    <dgm:pt modelId="{7CEEC3DB-342B-4489-B6A0-14739B323941}" type="sibTrans" cxnId="{50ECE222-E59F-4BCD-ADF5-2DC7967E5B74}">
      <dgm:prSet/>
      <dgm:spPr/>
      <dgm:t>
        <a:bodyPr/>
        <a:lstStyle/>
        <a:p>
          <a:endParaRPr lang="pl-PL" sz="1400"/>
        </a:p>
      </dgm:t>
    </dgm:pt>
    <dgm:pt modelId="{8ECCC0DA-722E-4256-AEBF-5147DA1B9CAF}" type="pres">
      <dgm:prSet presAssocID="{2313D5B1-70DE-4DEA-ADA6-BAD5689213E2}" presName="linearFlow" presStyleCnt="0">
        <dgm:presLayoutVars>
          <dgm:dir/>
          <dgm:animLvl val="lvl"/>
          <dgm:resizeHandles val="exact"/>
        </dgm:presLayoutVars>
      </dgm:prSet>
      <dgm:spPr/>
    </dgm:pt>
    <dgm:pt modelId="{0F04A8FE-89D4-4DB4-85A2-F504A2ED143C}" type="pres">
      <dgm:prSet presAssocID="{6039DEF3-BE72-4F77-A8E7-82D77130EF9D}" presName="composite" presStyleCnt="0"/>
      <dgm:spPr/>
    </dgm:pt>
    <dgm:pt modelId="{B6E9CB9E-A427-482A-920C-C752D1BFAA67}" type="pres">
      <dgm:prSet presAssocID="{6039DEF3-BE72-4F77-A8E7-82D77130EF9D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1DD6330-0C25-4423-BA35-02819DEC1118}" type="pres">
      <dgm:prSet presAssocID="{6039DEF3-BE72-4F77-A8E7-82D77130EF9D}" presName="descendantText" presStyleLbl="alignAcc1" presStyleIdx="0" presStyleCnt="4">
        <dgm:presLayoutVars>
          <dgm:bulletEnabled val="1"/>
        </dgm:presLayoutVars>
      </dgm:prSet>
      <dgm:spPr/>
    </dgm:pt>
    <dgm:pt modelId="{44916DF0-1D61-495D-987C-4E1BCF6E2EEF}" type="pres">
      <dgm:prSet presAssocID="{534B80B1-8674-4923-BB78-21AFFDFD05F8}" presName="sp" presStyleCnt="0"/>
      <dgm:spPr/>
    </dgm:pt>
    <dgm:pt modelId="{40401E6B-AA36-4707-A3D9-21DB727CB5C9}" type="pres">
      <dgm:prSet presAssocID="{5D647463-0A76-40B5-AA34-11AED6D341BA}" presName="composite" presStyleCnt="0"/>
      <dgm:spPr/>
    </dgm:pt>
    <dgm:pt modelId="{A57A98CD-8080-4918-8938-01962EB10499}" type="pres">
      <dgm:prSet presAssocID="{5D647463-0A76-40B5-AA34-11AED6D341BA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2FD228D-844C-4D8E-B4C0-F9DEE07C6F85}" type="pres">
      <dgm:prSet presAssocID="{5D647463-0A76-40B5-AA34-11AED6D341BA}" presName="descendantText" presStyleLbl="alignAcc1" presStyleIdx="1" presStyleCnt="4">
        <dgm:presLayoutVars>
          <dgm:bulletEnabled val="1"/>
        </dgm:presLayoutVars>
      </dgm:prSet>
      <dgm:spPr/>
    </dgm:pt>
    <dgm:pt modelId="{562D2B08-3654-4EFB-AEEE-4203A5B6EB49}" type="pres">
      <dgm:prSet presAssocID="{2DB99F6A-2884-4C1F-B7B7-4B9D3DA36842}" presName="sp" presStyleCnt="0"/>
      <dgm:spPr/>
    </dgm:pt>
    <dgm:pt modelId="{33A439E4-0B65-41D3-A4EE-5B5BFFDC4A87}" type="pres">
      <dgm:prSet presAssocID="{1C6A34B6-924E-4FCF-B023-A08CA736D4ED}" presName="composite" presStyleCnt="0"/>
      <dgm:spPr/>
    </dgm:pt>
    <dgm:pt modelId="{762A70F9-48CD-4A9A-84A0-C1334F4958BA}" type="pres">
      <dgm:prSet presAssocID="{1C6A34B6-924E-4FCF-B023-A08CA736D4E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104857-7FBD-43DA-8AE1-0B5DDF6FDD81}" type="pres">
      <dgm:prSet presAssocID="{1C6A34B6-924E-4FCF-B023-A08CA736D4ED}" presName="descendantText" presStyleLbl="alignAcc1" presStyleIdx="2" presStyleCnt="4">
        <dgm:presLayoutVars>
          <dgm:bulletEnabled val="1"/>
        </dgm:presLayoutVars>
      </dgm:prSet>
      <dgm:spPr/>
    </dgm:pt>
    <dgm:pt modelId="{A6C36B09-CF90-4EB6-B45D-6A875C4695DF}" type="pres">
      <dgm:prSet presAssocID="{D5E297FB-8BD1-4BE3-AC20-E230683B9F62}" presName="sp" presStyleCnt="0"/>
      <dgm:spPr/>
    </dgm:pt>
    <dgm:pt modelId="{ABB0A19D-D10F-49B8-BC51-7116BBC7B30C}" type="pres">
      <dgm:prSet presAssocID="{C1C1C2DA-6EA1-4001-81F4-81A2D7E4F9D5}" presName="composite" presStyleCnt="0"/>
      <dgm:spPr/>
    </dgm:pt>
    <dgm:pt modelId="{0F40C38F-58A8-4E4F-BB3B-6C9569CECB27}" type="pres">
      <dgm:prSet presAssocID="{C1C1C2DA-6EA1-4001-81F4-81A2D7E4F9D5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2AD041A-56B9-44CA-9B65-5B4261082F75}" type="pres">
      <dgm:prSet presAssocID="{C1C1C2DA-6EA1-4001-81F4-81A2D7E4F9D5}" presName="descendantText" presStyleLbl="alignAcc1" presStyleIdx="3" presStyleCnt="4" custScaleY="891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EC4D103-49D4-4E36-A0AC-ED0F012FB042}" type="presOf" srcId="{E781C6A9-39E5-4A43-9A1E-F190F7AC51C6}" destId="{70104857-7FBD-43DA-8AE1-0B5DDF6FDD81}" srcOrd="0" destOrd="0" presId="urn:microsoft.com/office/officeart/2005/8/layout/chevron2"/>
    <dgm:cxn modelId="{12623651-5657-43C9-A0F3-C441B1EA90EA}" type="presOf" srcId="{AF14E8CD-B6AB-4F74-B401-D8FC7D721241}" destId="{32AD041A-56B9-44CA-9B65-5B4261082F75}" srcOrd="0" destOrd="0" presId="urn:microsoft.com/office/officeart/2005/8/layout/chevron2"/>
    <dgm:cxn modelId="{D38D18EC-0C1F-4983-913B-53BF6399F972}" type="presOf" srcId="{2313D5B1-70DE-4DEA-ADA6-BAD5689213E2}" destId="{8ECCC0DA-722E-4256-AEBF-5147DA1B9CAF}" srcOrd="0" destOrd="0" presId="urn:microsoft.com/office/officeart/2005/8/layout/chevron2"/>
    <dgm:cxn modelId="{C689F5F9-FF91-4349-B419-27FD1FDC661E}" srcId="{2313D5B1-70DE-4DEA-ADA6-BAD5689213E2}" destId="{5D647463-0A76-40B5-AA34-11AED6D341BA}" srcOrd="1" destOrd="0" parTransId="{0ECB0B56-6A25-4E18-8E70-CD7D39B8A363}" sibTransId="{2DB99F6A-2884-4C1F-B7B7-4B9D3DA36842}"/>
    <dgm:cxn modelId="{50ECE222-E59F-4BCD-ADF5-2DC7967E5B74}" srcId="{C1C1C2DA-6EA1-4001-81F4-81A2D7E4F9D5}" destId="{AF14E8CD-B6AB-4F74-B401-D8FC7D721241}" srcOrd="0" destOrd="0" parTransId="{99C75C9A-15A7-43D8-ABC2-8DEB70A68E94}" sibTransId="{7CEEC3DB-342B-4489-B6A0-14739B323941}"/>
    <dgm:cxn modelId="{40F02F8A-C63B-444E-85EE-64D9FFC6839F}" type="presOf" srcId="{1C6A34B6-924E-4FCF-B023-A08CA736D4ED}" destId="{762A70F9-48CD-4A9A-84A0-C1334F4958BA}" srcOrd="0" destOrd="0" presId="urn:microsoft.com/office/officeart/2005/8/layout/chevron2"/>
    <dgm:cxn modelId="{13470CD7-D98E-4C13-82B7-38ADD4C988E6}" type="presOf" srcId="{5D647463-0A76-40B5-AA34-11AED6D341BA}" destId="{A57A98CD-8080-4918-8938-01962EB10499}" srcOrd="0" destOrd="0" presId="urn:microsoft.com/office/officeart/2005/8/layout/chevron2"/>
    <dgm:cxn modelId="{E9045C22-3C80-45FF-A3E3-C26787F92E86}" type="presOf" srcId="{5D83DEFE-9B68-4DCE-BC21-5CA57ABC64DC}" destId="{82FD228D-844C-4D8E-B4C0-F9DEE07C6F85}" srcOrd="0" destOrd="0" presId="urn:microsoft.com/office/officeart/2005/8/layout/chevron2"/>
    <dgm:cxn modelId="{ABE0CC84-C239-43B9-A149-136AE2211921}" type="presOf" srcId="{C1C1C2DA-6EA1-4001-81F4-81A2D7E4F9D5}" destId="{0F40C38F-58A8-4E4F-BB3B-6C9569CECB27}" srcOrd="0" destOrd="0" presId="urn:microsoft.com/office/officeart/2005/8/layout/chevron2"/>
    <dgm:cxn modelId="{9D3EDBE4-75B0-4086-8D28-FE558F55C0F0}" type="presOf" srcId="{6039DEF3-BE72-4F77-A8E7-82D77130EF9D}" destId="{B6E9CB9E-A427-482A-920C-C752D1BFAA67}" srcOrd="0" destOrd="0" presId="urn:microsoft.com/office/officeart/2005/8/layout/chevron2"/>
    <dgm:cxn modelId="{5F95156C-37B4-4FE4-B0B2-EA11713D221E}" srcId="{2313D5B1-70DE-4DEA-ADA6-BAD5689213E2}" destId="{C1C1C2DA-6EA1-4001-81F4-81A2D7E4F9D5}" srcOrd="3" destOrd="0" parTransId="{778BE7AE-F00D-41BC-B865-58CCC11C7EF9}" sibTransId="{C93E2B9D-12B9-4447-AA6D-A2E7F9513270}"/>
    <dgm:cxn modelId="{0A6F2C10-B9BD-43B2-AFD7-A443AE02475A}" srcId="{6039DEF3-BE72-4F77-A8E7-82D77130EF9D}" destId="{F2E0457B-36E9-46B0-B436-0DDB36D7CEC0}" srcOrd="0" destOrd="0" parTransId="{7DE31E4C-2B10-4441-A740-36C8B933066F}" sibTransId="{438ADDA7-16AA-448E-8F10-24B91FFBC62E}"/>
    <dgm:cxn modelId="{D5BA7FAD-CEEB-4166-A7CB-25193522B695}" type="presOf" srcId="{F2E0457B-36E9-46B0-B436-0DDB36D7CEC0}" destId="{01DD6330-0C25-4423-BA35-02819DEC1118}" srcOrd="0" destOrd="0" presId="urn:microsoft.com/office/officeart/2005/8/layout/chevron2"/>
    <dgm:cxn modelId="{4705B1D0-3D6E-435D-AC52-ADDE918A8319}" srcId="{5D647463-0A76-40B5-AA34-11AED6D341BA}" destId="{5D83DEFE-9B68-4DCE-BC21-5CA57ABC64DC}" srcOrd="0" destOrd="0" parTransId="{A237D0F9-4461-496F-919F-AF2EAF67F675}" sibTransId="{3A139B19-F294-45D9-83E8-492CA7F869D4}"/>
    <dgm:cxn modelId="{1AE86957-5DF3-49CA-B156-C799FB09F6C6}" srcId="{2313D5B1-70DE-4DEA-ADA6-BAD5689213E2}" destId="{6039DEF3-BE72-4F77-A8E7-82D77130EF9D}" srcOrd="0" destOrd="0" parTransId="{40FAF888-22FD-42A2-8DD4-E15CAC95B6B0}" sibTransId="{534B80B1-8674-4923-BB78-21AFFDFD05F8}"/>
    <dgm:cxn modelId="{332DF94D-9BB3-4C10-8D88-6304083ACE1B}" srcId="{1C6A34B6-924E-4FCF-B023-A08CA736D4ED}" destId="{E781C6A9-39E5-4A43-9A1E-F190F7AC51C6}" srcOrd="0" destOrd="0" parTransId="{85565CAA-C745-44F8-B573-B8193195F885}" sibTransId="{7A2F11A2-05C4-41BC-9EDE-8F52BE12ADD3}"/>
    <dgm:cxn modelId="{D29F201E-0762-4CEE-9FE8-FD57BAA43AE2}" srcId="{2313D5B1-70DE-4DEA-ADA6-BAD5689213E2}" destId="{1C6A34B6-924E-4FCF-B023-A08CA736D4ED}" srcOrd="2" destOrd="0" parTransId="{6FA88374-1019-4A94-AC6E-B4BD94F22F16}" sibTransId="{D5E297FB-8BD1-4BE3-AC20-E230683B9F62}"/>
    <dgm:cxn modelId="{BD764C5B-FA4D-432B-A7ED-38CD5B856A4C}" type="presParOf" srcId="{8ECCC0DA-722E-4256-AEBF-5147DA1B9CAF}" destId="{0F04A8FE-89D4-4DB4-85A2-F504A2ED143C}" srcOrd="0" destOrd="0" presId="urn:microsoft.com/office/officeart/2005/8/layout/chevron2"/>
    <dgm:cxn modelId="{793C006F-51BD-422E-AD47-920069E65775}" type="presParOf" srcId="{0F04A8FE-89D4-4DB4-85A2-F504A2ED143C}" destId="{B6E9CB9E-A427-482A-920C-C752D1BFAA67}" srcOrd="0" destOrd="0" presId="urn:microsoft.com/office/officeart/2005/8/layout/chevron2"/>
    <dgm:cxn modelId="{A9A99C51-5F97-48C8-AC0B-5D7E827C4FAE}" type="presParOf" srcId="{0F04A8FE-89D4-4DB4-85A2-F504A2ED143C}" destId="{01DD6330-0C25-4423-BA35-02819DEC1118}" srcOrd="1" destOrd="0" presId="urn:microsoft.com/office/officeart/2005/8/layout/chevron2"/>
    <dgm:cxn modelId="{DD642A31-89F6-4C48-9CBA-BCCF012EDB67}" type="presParOf" srcId="{8ECCC0DA-722E-4256-AEBF-5147DA1B9CAF}" destId="{44916DF0-1D61-495D-987C-4E1BCF6E2EEF}" srcOrd="1" destOrd="0" presId="urn:microsoft.com/office/officeart/2005/8/layout/chevron2"/>
    <dgm:cxn modelId="{B5E5EFFB-9A59-4B54-8BDD-4BC5901CD0FA}" type="presParOf" srcId="{8ECCC0DA-722E-4256-AEBF-5147DA1B9CAF}" destId="{40401E6B-AA36-4707-A3D9-21DB727CB5C9}" srcOrd="2" destOrd="0" presId="urn:microsoft.com/office/officeart/2005/8/layout/chevron2"/>
    <dgm:cxn modelId="{E6E17822-2FA0-4283-B935-DCE8306D24B5}" type="presParOf" srcId="{40401E6B-AA36-4707-A3D9-21DB727CB5C9}" destId="{A57A98CD-8080-4918-8938-01962EB10499}" srcOrd="0" destOrd="0" presId="urn:microsoft.com/office/officeart/2005/8/layout/chevron2"/>
    <dgm:cxn modelId="{EAFCC39A-7DB5-4B8C-B8D6-0EBCF8840DC7}" type="presParOf" srcId="{40401E6B-AA36-4707-A3D9-21DB727CB5C9}" destId="{82FD228D-844C-4D8E-B4C0-F9DEE07C6F85}" srcOrd="1" destOrd="0" presId="urn:microsoft.com/office/officeart/2005/8/layout/chevron2"/>
    <dgm:cxn modelId="{4B88211D-774E-4E3F-956B-DFFC4E09B05E}" type="presParOf" srcId="{8ECCC0DA-722E-4256-AEBF-5147DA1B9CAF}" destId="{562D2B08-3654-4EFB-AEEE-4203A5B6EB49}" srcOrd="3" destOrd="0" presId="urn:microsoft.com/office/officeart/2005/8/layout/chevron2"/>
    <dgm:cxn modelId="{D3E9097E-FEF8-43D1-9A7C-547D5B705298}" type="presParOf" srcId="{8ECCC0DA-722E-4256-AEBF-5147DA1B9CAF}" destId="{33A439E4-0B65-41D3-A4EE-5B5BFFDC4A87}" srcOrd="4" destOrd="0" presId="urn:microsoft.com/office/officeart/2005/8/layout/chevron2"/>
    <dgm:cxn modelId="{E9746822-3234-4DD4-B253-9D8F7E5535F7}" type="presParOf" srcId="{33A439E4-0B65-41D3-A4EE-5B5BFFDC4A87}" destId="{762A70F9-48CD-4A9A-84A0-C1334F4958BA}" srcOrd="0" destOrd="0" presId="urn:microsoft.com/office/officeart/2005/8/layout/chevron2"/>
    <dgm:cxn modelId="{D8F4A5A7-0ECE-4DBE-9020-A1564413207A}" type="presParOf" srcId="{33A439E4-0B65-41D3-A4EE-5B5BFFDC4A87}" destId="{70104857-7FBD-43DA-8AE1-0B5DDF6FDD81}" srcOrd="1" destOrd="0" presId="urn:microsoft.com/office/officeart/2005/8/layout/chevron2"/>
    <dgm:cxn modelId="{DDB2BDBF-80A8-4224-B8F2-AA383B2CAC45}" type="presParOf" srcId="{8ECCC0DA-722E-4256-AEBF-5147DA1B9CAF}" destId="{A6C36B09-CF90-4EB6-B45D-6A875C4695DF}" srcOrd="5" destOrd="0" presId="urn:microsoft.com/office/officeart/2005/8/layout/chevron2"/>
    <dgm:cxn modelId="{833B035F-411E-4550-B1BE-D75E760583A6}" type="presParOf" srcId="{8ECCC0DA-722E-4256-AEBF-5147DA1B9CAF}" destId="{ABB0A19D-D10F-49B8-BC51-7116BBC7B30C}" srcOrd="6" destOrd="0" presId="urn:microsoft.com/office/officeart/2005/8/layout/chevron2"/>
    <dgm:cxn modelId="{B51B1137-EE0D-4032-9495-CC45A5879F5C}" type="presParOf" srcId="{ABB0A19D-D10F-49B8-BC51-7116BBC7B30C}" destId="{0F40C38F-58A8-4E4F-BB3B-6C9569CECB27}" srcOrd="0" destOrd="0" presId="urn:microsoft.com/office/officeart/2005/8/layout/chevron2"/>
    <dgm:cxn modelId="{786BEA6E-2CAB-4FD8-9413-4369B95512BF}" type="presParOf" srcId="{ABB0A19D-D10F-49B8-BC51-7116BBC7B30C}" destId="{32AD041A-56B9-44CA-9B65-5B4261082F7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13D5B1-70DE-4DEA-ADA6-BAD5689213E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C6A34B6-924E-4FCF-B023-A08CA736D4ED}">
      <dgm:prSet custT="1"/>
      <dgm:spPr/>
      <dgm:t>
        <a:bodyPr/>
        <a:lstStyle/>
        <a:p>
          <a:pPr rtl="0"/>
          <a:endParaRPr lang="pl-PL" sz="1400" dirty="0"/>
        </a:p>
      </dgm:t>
    </dgm:pt>
    <dgm:pt modelId="{6FA88374-1019-4A94-AC6E-B4BD94F22F16}" type="parTrans" cxnId="{D29F201E-0762-4CEE-9FE8-FD57BAA43AE2}">
      <dgm:prSet/>
      <dgm:spPr/>
      <dgm:t>
        <a:bodyPr/>
        <a:lstStyle/>
        <a:p>
          <a:endParaRPr lang="pl-PL" sz="1400"/>
        </a:p>
      </dgm:t>
    </dgm:pt>
    <dgm:pt modelId="{D5E297FB-8BD1-4BE3-AC20-E230683B9F62}" type="sibTrans" cxnId="{D29F201E-0762-4CEE-9FE8-FD57BAA43AE2}">
      <dgm:prSet/>
      <dgm:spPr/>
      <dgm:t>
        <a:bodyPr/>
        <a:lstStyle/>
        <a:p>
          <a:endParaRPr lang="pl-PL" sz="1400"/>
        </a:p>
      </dgm:t>
    </dgm:pt>
    <dgm:pt modelId="{C1C1C2DA-6EA1-4001-81F4-81A2D7E4F9D5}">
      <dgm:prSet custT="1"/>
      <dgm:spPr/>
      <dgm:t>
        <a:bodyPr/>
        <a:lstStyle/>
        <a:p>
          <a:pPr rtl="0"/>
          <a:endParaRPr lang="pl-PL" sz="1400" dirty="0"/>
        </a:p>
      </dgm:t>
    </dgm:pt>
    <dgm:pt modelId="{778BE7AE-F00D-41BC-B865-58CCC11C7EF9}" type="parTrans" cxnId="{5F95156C-37B4-4FE4-B0B2-EA11713D221E}">
      <dgm:prSet/>
      <dgm:spPr/>
      <dgm:t>
        <a:bodyPr/>
        <a:lstStyle/>
        <a:p>
          <a:endParaRPr lang="pl-PL" sz="1400"/>
        </a:p>
      </dgm:t>
    </dgm:pt>
    <dgm:pt modelId="{C93E2B9D-12B9-4447-AA6D-A2E7F9513270}" type="sibTrans" cxnId="{5F95156C-37B4-4FE4-B0B2-EA11713D221E}">
      <dgm:prSet/>
      <dgm:spPr/>
      <dgm:t>
        <a:bodyPr/>
        <a:lstStyle/>
        <a:p>
          <a:endParaRPr lang="pl-PL" sz="1400"/>
        </a:p>
      </dgm:t>
    </dgm:pt>
    <dgm:pt modelId="{6039DEF3-BE72-4F77-A8E7-82D77130EF9D}">
      <dgm:prSet custT="1"/>
      <dgm:spPr/>
      <dgm:t>
        <a:bodyPr/>
        <a:lstStyle/>
        <a:p>
          <a:pPr rtl="0"/>
          <a:endParaRPr lang="pl-PL" sz="1400" dirty="0"/>
        </a:p>
      </dgm:t>
    </dgm:pt>
    <dgm:pt modelId="{534B80B1-8674-4923-BB78-21AFFDFD05F8}" type="sibTrans" cxnId="{1AE86957-5DF3-49CA-B156-C799FB09F6C6}">
      <dgm:prSet/>
      <dgm:spPr/>
      <dgm:t>
        <a:bodyPr/>
        <a:lstStyle/>
        <a:p>
          <a:endParaRPr lang="pl-PL" sz="1400"/>
        </a:p>
      </dgm:t>
    </dgm:pt>
    <dgm:pt modelId="{40FAF888-22FD-42A2-8DD4-E15CAC95B6B0}" type="parTrans" cxnId="{1AE86957-5DF3-49CA-B156-C799FB09F6C6}">
      <dgm:prSet/>
      <dgm:spPr/>
      <dgm:t>
        <a:bodyPr/>
        <a:lstStyle/>
        <a:p>
          <a:endParaRPr lang="pl-PL" sz="1400"/>
        </a:p>
      </dgm:t>
    </dgm:pt>
    <dgm:pt modelId="{F2E0457B-36E9-46B0-B436-0DDB36D7CEC0}">
      <dgm:prSet custT="1"/>
      <dgm:spPr/>
      <dgm:t>
        <a:bodyPr/>
        <a:lstStyle/>
        <a:p>
          <a:pPr rtl="0"/>
          <a:r>
            <a:rPr lang="pl-PL" sz="140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stworzenie nowoczesnej i unikatowej w skali kraju infrastruktury dydaktyczne</a:t>
          </a:r>
          <a:endParaRPr lang="pl-PL" sz="1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DE31E4C-2B10-4441-A740-36C8B933066F}" type="parTrans" cxnId="{0A6F2C10-B9BD-43B2-AFD7-A443AE02475A}">
      <dgm:prSet/>
      <dgm:spPr/>
      <dgm:t>
        <a:bodyPr/>
        <a:lstStyle/>
        <a:p>
          <a:endParaRPr lang="pl-PL" sz="1400"/>
        </a:p>
      </dgm:t>
    </dgm:pt>
    <dgm:pt modelId="{438ADDA7-16AA-448E-8F10-24B91FFBC62E}" type="sibTrans" cxnId="{0A6F2C10-B9BD-43B2-AFD7-A443AE02475A}">
      <dgm:prSet/>
      <dgm:spPr/>
      <dgm:t>
        <a:bodyPr/>
        <a:lstStyle/>
        <a:p>
          <a:endParaRPr lang="pl-PL" sz="1400"/>
        </a:p>
      </dgm:t>
    </dgm:pt>
    <dgm:pt modelId="{5D647463-0A76-40B5-AA34-11AED6D341BA}">
      <dgm:prSet custT="1"/>
      <dgm:spPr/>
      <dgm:t>
        <a:bodyPr/>
        <a:lstStyle/>
        <a:p>
          <a:pPr rtl="0"/>
          <a:endParaRPr lang="pl-PL" sz="1400" dirty="0"/>
        </a:p>
      </dgm:t>
    </dgm:pt>
    <dgm:pt modelId="{2DB99F6A-2884-4C1F-B7B7-4B9D3DA36842}" type="sibTrans" cxnId="{C689F5F9-FF91-4349-B419-27FD1FDC661E}">
      <dgm:prSet/>
      <dgm:spPr/>
      <dgm:t>
        <a:bodyPr/>
        <a:lstStyle/>
        <a:p>
          <a:endParaRPr lang="pl-PL" sz="1400"/>
        </a:p>
      </dgm:t>
    </dgm:pt>
    <dgm:pt modelId="{0ECB0B56-6A25-4E18-8E70-CD7D39B8A363}" type="parTrans" cxnId="{C689F5F9-FF91-4349-B419-27FD1FDC661E}">
      <dgm:prSet/>
      <dgm:spPr/>
      <dgm:t>
        <a:bodyPr/>
        <a:lstStyle/>
        <a:p>
          <a:endParaRPr lang="pl-PL" sz="1400"/>
        </a:p>
      </dgm:t>
    </dgm:pt>
    <dgm:pt modelId="{5D83DEFE-9B68-4DCE-BC21-5CA57ABC64DC}">
      <dgm:prSet custT="1"/>
      <dgm:spPr/>
      <dgm:t>
        <a:bodyPr/>
        <a:lstStyle/>
        <a:p>
          <a:pPr rtl="0"/>
          <a:r>
            <a:rPr lang="pl-PL" sz="140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stworzenie bazy do wsparcia badań naukowych </a:t>
          </a:r>
          <a:br>
            <a:rPr lang="pl-PL" sz="140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</a:br>
          <a:r>
            <a:rPr lang="pl-PL" sz="140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w dziedzinie bezpieczeństwa</a:t>
          </a:r>
          <a:endParaRPr lang="pl-PL" sz="1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237D0F9-4461-496F-919F-AF2EAF67F675}" type="parTrans" cxnId="{4705B1D0-3D6E-435D-AC52-ADDE918A8319}">
      <dgm:prSet/>
      <dgm:spPr/>
      <dgm:t>
        <a:bodyPr/>
        <a:lstStyle/>
        <a:p>
          <a:endParaRPr lang="pl-PL" sz="1400"/>
        </a:p>
      </dgm:t>
    </dgm:pt>
    <dgm:pt modelId="{3A139B19-F294-45D9-83E8-492CA7F869D4}" type="sibTrans" cxnId="{4705B1D0-3D6E-435D-AC52-ADDE918A8319}">
      <dgm:prSet/>
      <dgm:spPr/>
      <dgm:t>
        <a:bodyPr/>
        <a:lstStyle/>
        <a:p>
          <a:endParaRPr lang="pl-PL" sz="1400"/>
        </a:p>
      </dgm:t>
    </dgm:pt>
    <dgm:pt modelId="{E781C6A9-39E5-4A43-9A1E-F190F7AC51C6}">
      <dgm:prSet custT="1"/>
      <dgm:spPr/>
      <dgm:t>
        <a:bodyPr/>
        <a:lstStyle/>
        <a:p>
          <a:pPr rtl="0"/>
          <a:r>
            <a:rPr lang="pl-PL" sz="140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rozszerzenie oferty edukacyjnej (min. uruchomienie nowych kierunków studiów, studiów podyplomowych </a:t>
          </a:r>
          <a:br>
            <a:rPr lang="pl-PL" sz="140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</a:br>
          <a:r>
            <a:rPr lang="pl-PL" sz="140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 kursów specjalistycznych)</a:t>
          </a:r>
          <a:endParaRPr lang="pl-PL" sz="1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5565CAA-C745-44F8-B573-B8193195F885}" type="parTrans" cxnId="{332DF94D-9BB3-4C10-8D88-6304083ACE1B}">
      <dgm:prSet/>
      <dgm:spPr/>
      <dgm:t>
        <a:bodyPr/>
        <a:lstStyle/>
        <a:p>
          <a:endParaRPr lang="pl-PL" sz="1400"/>
        </a:p>
      </dgm:t>
    </dgm:pt>
    <dgm:pt modelId="{7A2F11A2-05C4-41BC-9EDE-8F52BE12ADD3}" type="sibTrans" cxnId="{332DF94D-9BB3-4C10-8D88-6304083ACE1B}">
      <dgm:prSet/>
      <dgm:spPr/>
      <dgm:t>
        <a:bodyPr/>
        <a:lstStyle/>
        <a:p>
          <a:endParaRPr lang="pl-PL" sz="1400"/>
        </a:p>
      </dgm:t>
    </dgm:pt>
    <dgm:pt modelId="{AF14E8CD-B6AB-4F74-B401-D8FC7D721241}">
      <dgm:prSet custT="1"/>
      <dgm:spPr/>
      <dgm:t>
        <a:bodyPr/>
        <a:lstStyle/>
        <a:p>
          <a:r>
            <a:rPr lang="pl-PL" sz="140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nawiązanie ścisłej współpracy w dziedzinie kształcenia specjalistów bezpieczeństwa z przedstawicielami administracji samorządowej</a:t>
          </a:r>
          <a:endParaRPr lang="pl-PL" sz="1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99C75C9A-15A7-43D8-ABC2-8DEB70A68E94}" type="parTrans" cxnId="{50ECE222-E59F-4BCD-ADF5-2DC7967E5B74}">
      <dgm:prSet/>
      <dgm:spPr/>
      <dgm:t>
        <a:bodyPr/>
        <a:lstStyle/>
        <a:p>
          <a:endParaRPr lang="pl-PL" sz="1400"/>
        </a:p>
      </dgm:t>
    </dgm:pt>
    <dgm:pt modelId="{7CEEC3DB-342B-4489-B6A0-14739B323941}" type="sibTrans" cxnId="{50ECE222-E59F-4BCD-ADF5-2DC7967E5B74}">
      <dgm:prSet/>
      <dgm:spPr/>
      <dgm:t>
        <a:bodyPr/>
        <a:lstStyle/>
        <a:p>
          <a:endParaRPr lang="pl-PL" sz="1400"/>
        </a:p>
      </dgm:t>
    </dgm:pt>
    <dgm:pt modelId="{8ECCC0DA-722E-4256-AEBF-5147DA1B9CAF}" type="pres">
      <dgm:prSet presAssocID="{2313D5B1-70DE-4DEA-ADA6-BAD5689213E2}" presName="linearFlow" presStyleCnt="0">
        <dgm:presLayoutVars>
          <dgm:dir/>
          <dgm:animLvl val="lvl"/>
          <dgm:resizeHandles val="exact"/>
        </dgm:presLayoutVars>
      </dgm:prSet>
      <dgm:spPr/>
    </dgm:pt>
    <dgm:pt modelId="{0F04A8FE-89D4-4DB4-85A2-F504A2ED143C}" type="pres">
      <dgm:prSet presAssocID="{6039DEF3-BE72-4F77-A8E7-82D77130EF9D}" presName="composite" presStyleCnt="0"/>
      <dgm:spPr/>
    </dgm:pt>
    <dgm:pt modelId="{B6E9CB9E-A427-482A-920C-C752D1BFAA67}" type="pres">
      <dgm:prSet presAssocID="{6039DEF3-BE72-4F77-A8E7-82D77130EF9D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1DD6330-0C25-4423-BA35-02819DEC1118}" type="pres">
      <dgm:prSet presAssocID="{6039DEF3-BE72-4F77-A8E7-82D77130EF9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4916DF0-1D61-495D-987C-4E1BCF6E2EEF}" type="pres">
      <dgm:prSet presAssocID="{534B80B1-8674-4923-BB78-21AFFDFD05F8}" presName="sp" presStyleCnt="0"/>
      <dgm:spPr/>
    </dgm:pt>
    <dgm:pt modelId="{40401E6B-AA36-4707-A3D9-21DB727CB5C9}" type="pres">
      <dgm:prSet presAssocID="{5D647463-0A76-40B5-AA34-11AED6D341BA}" presName="composite" presStyleCnt="0"/>
      <dgm:spPr/>
    </dgm:pt>
    <dgm:pt modelId="{A57A98CD-8080-4918-8938-01962EB10499}" type="pres">
      <dgm:prSet presAssocID="{5D647463-0A76-40B5-AA34-11AED6D341BA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2FD228D-844C-4D8E-B4C0-F9DEE07C6F85}" type="pres">
      <dgm:prSet presAssocID="{5D647463-0A76-40B5-AA34-11AED6D341BA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62D2B08-3654-4EFB-AEEE-4203A5B6EB49}" type="pres">
      <dgm:prSet presAssocID="{2DB99F6A-2884-4C1F-B7B7-4B9D3DA36842}" presName="sp" presStyleCnt="0"/>
      <dgm:spPr/>
    </dgm:pt>
    <dgm:pt modelId="{33A439E4-0B65-41D3-A4EE-5B5BFFDC4A87}" type="pres">
      <dgm:prSet presAssocID="{1C6A34B6-924E-4FCF-B023-A08CA736D4ED}" presName="composite" presStyleCnt="0"/>
      <dgm:spPr/>
    </dgm:pt>
    <dgm:pt modelId="{762A70F9-48CD-4A9A-84A0-C1334F4958BA}" type="pres">
      <dgm:prSet presAssocID="{1C6A34B6-924E-4FCF-B023-A08CA736D4E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104857-7FBD-43DA-8AE1-0B5DDF6FDD81}" type="pres">
      <dgm:prSet presAssocID="{1C6A34B6-924E-4FCF-B023-A08CA736D4E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6C36B09-CF90-4EB6-B45D-6A875C4695DF}" type="pres">
      <dgm:prSet presAssocID="{D5E297FB-8BD1-4BE3-AC20-E230683B9F62}" presName="sp" presStyleCnt="0"/>
      <dgm:spPr/>
    </dgm:pt>
    <dgm:pt modelId="{ABB0A19D-D10F-49B8-BC51-7116BBC7B30C}" type="pres">
      <dgm:prSet presAssocID="{C1C1C2DA-6EA1-4001-81F4-81A2D7E4F9D5}" presName="composite" presStyleCnt="0"/>
      <dgm:spPr/>
    </dgm:pt>
    <dgm:pt modelId="{0F40C38F-58A8-4E4F-BB3B-6C9569CECB27}" type="pres">
      <dgm:prSet presAssocID="{C1C1C2DA-6EA1-4001-81F4-81A2D7E4F9D5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2AD041A-56B9-44CA-9B65-5B4261082F75}" type="pres">
      <dgm:prSet presAssocID="{C1C1C2DA-6EA1-4001-81F4-81A2D7E4F9D5}" presName="descendantText" presStyleLbl="alignAcc1" presStyleIdx="3" presStyleCnt="4" custScaleY="891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F1C4747-AA60-4CC4-BC7C-22F6CB437B1A}" type="presOf" srcId="{2313D5B1-70DE-4DEA-ADA6-BAD5689213E2}" destId="{8ECCC0DA-722E-4256-AEBF-5147DA1B9CAF}" srcOrd="0" destOrd="0" presId="urn:microsoft.com/office/officeart/2005/8/layout/chevron2"/>
    <dgm:cxn modelId="{C689F5F9-FF91-4349-B419-27FD1FDC661E}" srcId="{2313D5B1-70DE-4DEA-ADA6-BAD5689213E2}" destId="{5D647463-0A76-40B5-AA34-11AED6D341BA}" srcOrd="1" destOrd="0" parTransId="{0ECB0B56-6A25-4E18-8E70-CD7D39B8A363}" sibTransId="{2DB99F6A-2884-4C1F-B7B7-4B9D3DA36842}"/>
    <dgm:cxn modelId="{2D570A59-02C0-4226-BE8E-1133B6D0C2B1}" type="presOf" srcId="{C1C1C2DA-6EA1-4001-81F4-81A2D7E4F9D5}" destId="{0F40C38F-58A8-4E4F-BB3B-6C9569CECB27}" srcOrd="0" destOrd="0" presId="urn:microsoft.com/office/officeart/2005/8/layout/chevron2"/>
    <dgm:cxn modelId="{50ECE222-E59F-4BCD-ADF5-2DC7967E5B74}" srcId="{C1C1C2DA-6EA1-4001-81F4-81A2D7E4F9D5}" destId="{AF14E8CD-B6AB-4F74-B401-D8FC7D721241}" srcOrd="0" destOrd="0" parTransId="{99C75C9A-15A7-43D8-ABC2-8DEB70A68E94}" sibTransId="{7CEEC3DB-342B-4489-B6A0-14739B323941}"/>
    <dgm:cxn modelId="{78F4C68B-FE5A-480A-AEA4-085C55F0DE34}" type="presOf" srcId="{AF14E8CD-B6AB-4F74-B401-D8FC7D721241}" destId="{32AD041A-56B9-44CA-9B65-5B4261082F75}" srcOrd="0" destOrd="0" presId="urn:microsoft.com/office/officeart/2005/8/layout/chevron2"/>
    <dgm:cxn modelId="{3764772D-C517-4CBA-BF11-E8304A05528F}" type="presOf" srcId="{6039DEF3-BE72-4F77-A8E7-82D77130EF9D}" destId="{B6E9CB9E-A427-482A-920C-C752D1BFAA67}" srcOrd="0" destOrd="0" presId="urn:microsoft.com/office/officeart/2005/8/layout/chevron2"/>
    <dgm:cxn modelId="{5F95156C-37B4-4FE4-B0B2-EA11713D221E}" srcId="{2313D5B1-70DE-4DEA-ADA6-BAD5689213E2}" destId="{C1C1C2DA-6EA1-4001-81F4-81A2D7E4F9D5}" srcOrd="3" destOrd="0" parTransId="{778BE7AE-F00D-41BC-B865-58CCC11C7EF9}" sibTransId="{C93E2B9D-12B9-4447-AA6D-A2E7F9513270}"/>
    <dgm:cxn modelId="{A8160A67-64E9-45D6-8166-67D9A70A2082}" type="presOf" srcId="{5D647463-0A76-40B5-AA34-11AED6D341BA}" destId="{A57A98CD-8080-4918-8938-01962EB10499}" srcOrd="0" destOrd="0" presId="urn:microsoft.com/office/officeart/2005/8/layout/chevron2"/>
    <dgm:cxn modelId="{0A6F2C10-B9BD-43B2-AFD7-A443AE02475A}" srcId="{6039DEF3-BE72-4F77-A8E7-82D77130EF9D}" destId="{F2E0457B-36E9-46B0-B436-0DDB36D7CEC0}" srcOrd="0" destOrd="0" parTransId="{7DE31E4C-2B10-4441-A740-36C8B933066F}" sibTransId="{438ADDA7-16AA-448E-8F10-24B91FFBC62E}"/>
    <dgm:cxn modelId="{965798F5-354A-453E-8379-4EE919EA3B4B}" type="presOf" srcId="{5D83DEFE-9B68-4DCE-BC21-5CA57ABC64DC}" destId="{82FD228D-844C-4D8E-B4C0-F9DEE07C6F85}" srcOrd="0" destOrd="0" presId="urn:microsoft.com/office/officeart/2005/8/layout/chevron2"/>
    <dgm:cxn modelId="{C7C4E893-69DA-4CBE-8BBE-C7210774D0A7}" type="presOf" srcId="{1C6A34B6-924E-4FCF-B023-A08CA736D4ED}" destId="{762A70F9-48CD-4A9A-84A0-C1334F4958BA}" srcOrd="0" destOrd="0" presId="urn:microsoft.com/office/officeart/2005/8/layout/chevron2"/>
    <dgm:cxn modelId="{4705B1D0-3D6E-435D-AC52-ADDE918A8319}" srcId="{5D647463-0A76-40B5-AA34-11AED6D341BA}" destId="{5D83DEFE-9B68-4DCE-BC21-5CA57ABC64DC}" srcOrd="0" destOrd="0" parTransId="{A237D0F9-4461-496F-919F-AF2EAF67F675}" sibTransId="{3A139B19-F294-45D9-83E8-492CA7F869D4}"/>
    <dgm:cxn modelId="{1AE86957-5DF3-49CA-B156-C799FB09F6C6}" srcId="{2313D5B1-70DE-4DEA-ADA6-BAD5689213E2}" destId="{6039DEF3-BE72-4F77-A8E7-82D77130EF9D}" srcOrd="0" destOrd="0" parTransId="{40FAF888-22FD-42A2-8DD4-E15CAC95B6B0}" sibTransId="{534B80B1-8674-4923-BB78-21AFFDFD05F8}"/>
    <dgm:cxn modelId="{20F4B315-4FDB-4D13-B5A3-F9E65A3A0436}" type="presOf" srcId="{F2E0457B-36E9-46B0-B436-0DDB36D7CEC0}" destId="{01DD6330-0C25-4423-BA35-02819DEC1118}" srcOrd="0" destOrd="0" presId="urn:microsoft.com/office/officeart/2005/8/layout/chevron2"/>
    <dgm:cxn modelId="{332DF94D-9BB3-4C10-8D88-6304083ACE1B}" srcId="{1C6A34B6-924E-4FCF-B023-A08CA736D4ED}" destId="{E781C6A9-39E5-4A43-9A1E-F190F7AC51C6}" srcOrd="0" destOrd="0" parTransId="{85565CAA-C745-44F8-B573-B8193195F885}" sibTransId="{7A2F11A2-05C4-41BC-9EDE-8F52BE12ADD3}"/>
    <dgm:cxn modelId="{D29F201E-0762-4CEE-9FE8-FD57BAA43AE2}" srcId="{2313D5B1-70DE-4DEA-ADA6-BAD5689213E2}" destId="{1C6A34B6-924E-4FCF-B023-A08CA736D4ED}" srcOrd="2" destOrd="0" parTransId="{6FA88374-1019-4A94-AC6E-B4BD94F22F16}" sibTransId="{D5E297FB-8BD1-4BE3-AC20-E230683B9F62}"/>
    <dgm:cxn modelId="{9EFE882E-870F-4446-B621-8B71264095D0}" type="presOf" srcId="{E781C6A9-39E5-4A43-9A1E-F190F7AC51C6}" destId="{70104857-7FBD-43DA-8AE1-0B5DDF6FDD81}" srcOrd="0" destOrd="0" presId="urn:microsoft.com/office/officeart/2005/8/layout/chevron2"/>
    <dgm:cxn modelId="{978CFFDE-D074-41C8-B762-08E7C5A552D3}" type="presParOf" srcId="{8ECCC0DA-722E-4256-AEBF-5147DA1B9CAF}" destId="{0F04A8FE-89D4-4DB4-85A2-F504A2ED143C}" srcOrd="0" destOrd="0" presId="urn:microsoft.com/office/officeart/2005/8/layout/chevron2"/>
    <dgm:cxn modelId="{91E96A63-E89D-44EE-9E92-7BFB797F30E9}" type="presParOf" srcId="{0F04A8FE-89D4-4DB4-85A2-F504A2ED143C}" destId="{B6E9CB9E-A427-482A-920C-C752D1BFAA67}" srcOrd="0" destOrd="0" presId="urn:microsoft.com/office/officeart/2005/8/layout/chevron2"/>
    <dgm:cxn modelId="{702CB5B7-7116-4FDD-8707-071D67C9E5C7}" type="presParOf" srcId="{0F04A8FE-89D4-4DB4-85A2-F504A2ED143C}" destId="{01DD6330-0C25-4423-BA35-02819DEC1118}" srcOrd="1" destOrd="0" presId="urn:microsoft.com/office/officeart/2005/8/layout/chevron2"/>
    <dgm:cxn modelId="{DDD0958A-721D-4707-8C5C-12564364C23F}" type="presParOf" srcId="{8ECCC0DA-722E-4256-AEBF-5147DA1B9CAF}" destId="{44916DF0-1D61-495D-987C-4E1BCF6E2EEF}" srcOrd="1" destOrd="0" presId="urn:microsoft.com/office/officeart/2005/8/layout/chevron2"/>
    <dgm:cxn modelId="{D9981E29-61E4-4101-9180-3C41D458D3C1}" type="presParOf" srcId="{8ECCC0DA-722E-4256-AEBF-5147DA1B9CAF}" destId="{40401E6B-AA36-4707-A3D9-21DB727CB5C9}" srcOrd="2" destOrd="0" presId="urn:microsoft.com/office/officeart/2005/8/layout/chevron2"/>
    <dgm:cxn modelId="{6D20BCC2-89C8-454F-B289-42F2F2ED5676}" type="presParOf" srcId="{40401E6B-AA36-4707-A3D9-21DB727CB5C9}" destId="{A57A98CD-8080-4918-8938-01962EB10499}" srcOrd="0" destOrd="0" presId="urn:microsoft.com/office/officeart/2005/8/layout/chevron2"/>
    <dgm:cxn modelId="{8150E5C9-BFE0-412F-B147-6C89A006BB57}" type="presParOf" srcId="{40401E6B-AA36-4707-A3D9-21DB727CB5C9}" destId="{82FD228D-844C-4D8E-B4C0-F9DEE07C6F85}" srcOrd="1" destOrd="0" presId="urn:microsoft.com/office/officeart/2005/8/layout/chevron2"/>
    <dgm:cxn modelId="{2C502B33-7B0B-4B74-BD87-4669F7CDB8A0}" type="presParOf" srcId="{8ECCC0DA-722E-4256-AEBF-5147DA1B9CAF}" destId="{562D2B08-3654-4EFB-AEEE-4203A5B6EB49}" srcOrd="3" destOrd="0" presId="urn:microsoft.com/office/officeart/2005/8/layout/chevron2"/>
    <dgm:cxn modelId="{CAE0A8F1-8DB3-4EBA-AA8B-C3DFA91B4B5D}" type="presParOf" srcId="{8ECCC0DA-722E-4256-AEBF-5147DA1B9CAF}" destId="{33A439E4-0B65-41D3-A4EE-5B5BFFDC4A87}" srcOrd="4" destOrd="0" presId="urn:microsoft.com/office/officeart/2005/8/layout/chevron2"/>
    <dgm:cxn modelId="{9F16AC89-8CCE-435F-A385-59D0D89A8A91}" type="presParOf" srcId="{33A439E4-0B65-41D3-A4EE-5B5BFFDC4A87}" destId="{762A70F9-48CD-4A9A-84A0-C1334F4958BA}" srcOrd="0" destOrd="0" presId="urn:microsoft.com/office/officeart/2005/8/layout/chevron2"/>
    <dgm:cxn modelId="{A7C6B113-975A-4896-88E6-66A2404C7807}" type="presParOf" srcId="{33A439E4-0B65-41D3-A4EE-5B5BFFDC4A87}" destId="{70104857-7FBD-43DA-8AE1-0B5DDF6FDD81}" srcOrd="1" destOrd="0" presId="urn:microsoft.com/office/officeart/2005/8/layout/chevron2"/>
    <dgm:cxn modelId="{5C83A4D7-D8ED-4097-87AF-8F8FD53672A3}" type="presParOf" srcId="{8ECCC0DA-722E-4256-AEBF-5147DA1B9CAF}" destId="{A6C36B09-CF90-4EB6-B45D-6A875C4695DF}" srcOrd="5" destOrd="0" presId="urn:microsoft.com/office/officeart/2005/8/layout/chevron2"/>
    <dgm:cxn modelId="{EFDF66C7-9828-444D-B1E3-8B298C12F422}" type="presParOf" srcId="{8ECCC0DA-722E-4256-AEBF-5147DA1B9CAF}" destId="{ABB0A19D-D10F-49B8-BC51-7116BBC7B30C}" srcOrd="6" destOrd="0" presId="urn:microsoft.com/office/officeart/2005/8/layout/chevron2"/>
    <dgm:cxn modelId="{B44EE923-D900-4C6F-9741-9FBF85A82985}" type="presParOf" srcId="{ABB0A19D-D10F-49B8-BC51-7116BBC7B30C}" destId="{0F40C38F-58A8-4E4F-BB3B-6C9569CECB27}" srcOrd="0" destOrd="0" presId="urn:microsoft.com/office/officeart/2005/8/layout/chevron2"/>
    <dgm:cxn modelId="{D7B83452-ACA1-43CD-8BCE-9297F486D685}" type="presParOf" srcId="{ABB0A19D-D10F-49B8-BC51-7116BBC7B30C}" destId="{32AD041A-56B9-44CA-9B65-5B4261082F7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13D5B1-70DE-4DEA-ADA6-BAD5689213E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C6A34B6-924E-4FCF-B023-A08CA736D4ED}">
      <dgm:prSet custT="1"/>
      <dgm:spPr/>
      <dgm:t>
        <a:bodyPr/>
        <a:lstStyle/>
        <a:p>
          <a:pPr rtl="0"/>
          <a:endParaRPr lang="pl-PL" sz="14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6FA88374-1019-4A94-AC6E-B4BD94F22F16}" type="parTrans" cxnId="{D29F201E-0762-4CEE-9FE8-FD57BAA43AE2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5E297FB-8BD1-4BE3-AC20-E230683B9F62}" type="sibTrans" cxnId="{D29F201E-0762-4CEE-9FE8-FD57BAA43AE2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C1C1C2DA-6EA1-4001-81F4-81A2D7E4F9D5}">
      <dgm:prSet custT="1"/>
      <dgm:spPr/>
      <dgm:t>
        <a:bodyPr/>
        <a:lstStyle/>
        <a:p>
          <a:pPr rtl="0"/>
          <a:endParaRPr lang="pl-PL" sz="14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78BE7AE-F00D-41BC-B865-58CCC11C7EF9}" type="parTrans" cxnId="{5F95156C-37B4-4FE4-B0B2-EA11713D221E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C93E2B9D-12B9-4447-AA6D-A2E7F9513270}" type="sibTrans" cxnId="{5F95156C-37B4-4FE4-B0B2-EA11713D221E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6039DEF3-BE72-4F77-A8E7-82D77130EF9D}">
      <dgm:prSet custT="1"/>
      <dgm:spPr/>
      <dgm:t>
        <a:bodyPr/>
        <a:lstStyle/>
        <a:p>
          <a:pPr rtl="0"/>
          <a:endParaRPr lang="pl-PL" sz="14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34B80B1-8674-4923-BB78-21AFFDFD05F8}" type="sibTrans" cxnId="{1AE86957-5DF3-49CA-B156-C799FB09F6C6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0FAF888-22FD-42A2-8DD4-E15CAC95B6B0}" type="parTrans" cxnId="{1AE86957-5DF3-49CA-B156-C799FB09F6C6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F2E0457B-36E9-46B0-B436-0DDB36D7CEC0}">
      <dgm:prSet custT="1"/>
      <dgm:spPr/>
      <dgm:t>
        <a:bodyPr/>
        <a:lstStyle/>
        <a:p>
          <a:pPr rtl="0"/>
          <a:r>
            <a:rPr lang="pl-PL" sz="1400" b="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możliwość unowocześnienia posiadanej infrastruktury zarządzania kryzysowego </a:t>
          </a:r>
          <a:endParaRPr lang="pl-PL" sz="14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DE31E4C-2B10-4441-A740-36C8B933066F}" type="parTrans" cxnId="{0A6F2C10-B9BD-43B2-AFD7-A443AE02475A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38ADDA7-16AA-448E-8F10-24B91FFBC62E}" type="sibTrans" cxnId="{0A6F2C10-B9BD-43B2-AFD7-A443AE02475A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D647463-0A76-40B5-AA34-11AED6D341BA}">
      <dgm:prSet custT="1"/>
      <dgm:spPr/>
      <dgm:t>
        <a:bodyPr/>
        <a:lstStyle/>
        <a:p>
          <a:pPr rtl="0"/>
          <a:endParaRPr lang="pl-PL" sz="14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DB99F6A-2884-4C1F-B7B7-4B9D3DA36842}" type="sibTrans" cxnId="{C689F5F9-FF91-4349-B419-27FD1FDC661E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ECB0B56-6A25-4E18-8E70-CD7D39B8A363}" type="parTrans" cxnId="{C689F5F9-FF91-4349-B419-27FD1FDC661E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D83DEFE-9B68-4DCE-BC21-5CA57ABC64DC}">
      <dgm:prSet custT="1"/>
      <dgm:spPr/>
      <dgm:t>
        <a:bodyPr/>
        <a:lstStyle/>
        <a:p>
          <a:pPr rtl="0"/>
          <a:r>
            <a:rPr lang="pl-PL" sz="1400" b="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możliwość podnoszenia kwalifikacji przez personel bezpieczeństwa w oparciu o AP w Słupsku</a:t>
          </a:r>
          <a:endParaRPr lang="pl-PL" sz="14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237D0F9-4461-496F-919F-AF2EAF67F675}" type="parTrans" cxnId="{4705B1D0-3D6E-435D-AC52-ADDE918A8319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A139B19-F294-45D9-83E8-492CA7F869D4}" type="sibTrans" cxnId="{4705B1D0-3D6E-435D-AC52-ADDE918A8319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781C6A9-39E5-4A43-9A1E-F190F7AC51C6}">
      <dgm:prSet custT="1"/>
      <dgm:spPr/>
      <dgm:t>
        <a:bodyPr/>
        <a:lstStyle/>
        <a:p>
          <a:pPr rtl="0"/>
          <a:r>
            <a:rPr lang="pl-PL" sz="1400" b="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możliwość korzystania z bliższej współpracy w zakresie organizacji szkoleń, ćwiczeń i treningów</a:t>
          </a:r>
          <a:endParaRPr lang="pl-PL" sz="14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5565CAA-C745-44F8-B573-B8193195F885}" type="parTrans" cxnId="{332DF94D-9BB3-4C10-8D88-6304083ACE1B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A2F11A2-05C4-41BC-9EDE-8F52BE12ADD3}" type="sibTrans" cxnId="{332DF94D-9BB3-4C10-8D88-6304083ACE1B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F14E8CD-B6AB-4F74-B401-D8FC7D721241}">
      <dgm:prSet custT="1"/>
      <dgm:spPr/>
      <dgm:t>
        <a:bodyPr/>
        <a:lstStyle/>
        <a:p>
          <a:r>
            <a:rPr lang="pl-PL" sz="1400" b="0" i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możliwość pozyskania wartościowych absolwentów na potrzeby pracy w administracji bezpieczeństwa</a:t>
          </a:r>
          <a:endParaRPr lang="pl-PL" sz="14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99C75C9A-15A7-43D8-ABC2-8DEB70A68E94}" type="parTrans" cxnId="{50ECE222-E59F-4BCD-ADF5-2DC7967E5B74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CEEC3DB-342B-4489-B6A0-14739B323941}" type="sibTrans" cxnId="{50ECE222-E59F-4BCD-ADF5-2DC7967E5B74}">
      <dgm:prSet/>
      <dgm:spPr/>
      <dgm:t>
        <a:bodyPr/>
        <a:lstStyle/>
        <a:p>
          <a:endParaRPr lang="pl-PL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ECCC0DA-722E-4256-AEBF-5147DA1B9CAF}" type="pres">
      <dgm:prSet presAssocID="{2313D5B1-70DE-4DEA-ADA6-BAD5689213E2}" presName="linearFlow" presStyleCnt="0">
        <dgm:presLayoutVars>
          <dgm:dir/>
          <dgm:animLvl val="lvl"/>
          <dgm:resizeHandles val="exact"/>
        </dgm:presLayoutVars>
      </dgm:prSet>
      <dgm:spPr/>
    </dgm:pt>
    <dgm:pt modelId="{0F04A8FE-89D4-4DB4-85A2-F504A2ED143C}" type="pres">
      <dgm:prSet presAssocID="{6039DEF3-BE72-4F77-A8E7-82D77130EF9D}" presName="composite" presStyleCnt="0"/>
      <dgm:spPr/>
    </dgm:pt>
    <dgm:pt modelId="{B6E9CB9E-A427-482A-920C-C752D1BFAA67}" type="pres">
      <dgm:prSet presAssocID="{6039DEF3-BE72-4F77-A8E7-82D77130EF9D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1DD6330-0C25-4423-BA35-02819DEC1118}" type="pres">
      <dgm:prSet presAssocID="{6039DEF3-BE72-4F77-A8E7-82D77130EF9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4916DF0-1D61-495D-987C-4E1BCF6E2EEF}" type="pres">
      <dgm:prSet presAssocID="{534B80B1-8674-4923-BB78-21AFFDFD05F8}" presName="sp" presStyleCnt="0"/>
      <dgm:spPr/>
    </dgm:pt>
    <dgm:pt modelId="{40401E6B-AA36-4707-A3D9-21DB727CB5C9}" type="pres">
      <dgm:prSet presAssocID="{5D647463-0A76-40B5-AA34-11AED6D341BA}" presName="composite" presStyleCnt="0"/>
      <dgm:spPr/>
    </dgm:pt>
    <dgm:pt modelId="{A57A98CD-8080-4918-8938-01962EB10499}" type="pres">
      <dgm:prSet presAssocID="{5D647463-0A76-40B5-AA34-11AED6D341BA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2FD228D-844C-4D8E-B4C0-F9DEE07C6F85}" type="pres">
      <dgm:prSet presAssocID="{5D647463-0A76-40B5-AA34-11AED6D341BA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62D2B08-3654-4EFB-AEEE-4203A5B6EB49}" type="pres">
      <dgm:prSet presAssocID="{2DB99F6A-2884-4C1F-B7B7-4B9D3DA36842}" presName="sp" presStyleCnt="0"/>
      <dgm:spPr/>
    </dgm:pt>
    <dgm:pt modelId="{33A439E4-0B65-41D3-A4EE-5B5BFFDC4A87}" type="pres">
      <dgm:prSet presAssocID="{1C6A34B6-924E-4FCF-B023-A08CA736D4ED}" presName="composite" presStyleCnt="0"/>
      <dgm:spPr/>
    </dgm:pt>
    <dgm:pt modelId="{762A70F9-48CD-4A9A-84A0-C1334F4958BA}" type="pres">
      <dgm:prSet presAssocID="{1C6A34B6-924E-4FCF-B023-A08CA736D4E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104857-7FBD-43DA-8AE1-0B5DDF6FDD81}" type="pres">
      <dgm:prSet presAssocID="{1C6A34B6-924E-4FCF-B023-A08CA736D4E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6C36B09-CF90-4EB6-B45D-6A875C4695DF}" type="pres">
      <dgm:prSet presAssocID="{D5E297FB-8BD1-4BE3-AC20-E230683B9F62}" presName="sp" presStyleCnt="0"/>
      <dgm:spPr/>
    </dgm:pt>
    <dgm:pt modelId="{ABB0A19D-D10F-49B8-BC51-7116BBC7B30C}" type="pres">
      <dgm:prSet presAssocID="{C1C1C2DA-6EA1-4001-81F4-81A2D7E4F9D5}" presName="composite" presStyleCnt="0"/>
      <dgm:spPr/>
    </dgm:pt>
    <dgm:pt modelId="{0F40C38F-58A8-4E4F-BB3B-6C9569CECB27}" type="pres">
      <dgm:prSet presAssocID="{C1C1C2DA-6EA1-4001-81F4-81A2D7E4F9D5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2AD041A-56B9-44CA-9B65-5B4261082F75}" type="pres">
      <dgm:prSet presAssocID="{C1C1C2DA-6EA1-4001-81F4-81A2D7E4F9D5}" presName="descendantText" presStyleLbl="alignAcc1" presStyleIdx="3" presStyleCnt="4" custScaleY="891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689F5F9-FF91-4349-B419-27FD1FDC661E}" srcId="{2313D5B1-70DE-4DEA-ADA6-BAD5689213E2}" destId="{5D647463-0A76-40B5-AA34-11AED6D341BA}" srcOrd="1" destOrd="0" parTransId="{0ECB0B56-6A25-4E18-8E70-CD7D39B8A363}" sibTransId="{2DB99F6A-2884-4C1F-B7B7-4B9D3DA36842}"/>
    <dgm:cxn modelId="{ECACA446-9A28-4E87-B192-35FA2CF6D72B}" type="presOf" srcId="{5D647463-0A76-40B5-AA34-11AED6D341BA}" destId="{A57A98CD-8080-4918-8938-01962EB10499}" srcOrd="0" destOrd="0" presId="urn:microsoft.com/office/officeart/2005/8/layout/chevron2"/>
    <dgm:cxn modelId="{FCFFDF8A-1E7B-4B44-B999-6FA1E00ED2BB}" type="presOf" srcId="{AF14E8CD-B6AB-4F74-B401-D8FC7D721241}" destId="{32AD041A-56B9-44CA-9B65-5B4261082F75}" srcOrd="0" destOrd="0" presId="urn:microsoft.com/office/officeart/2005/8/layout/chevron2"/>
    <dgm:cxn modelId="{26C0712A-D9DA-482B-A48C-E89D3804DEEB}" type="presOf" srcId="{E781C6A9-39E5-4A43-9A1E-F190F7AC51C6}" destId="{70104857-7FBD-43DA-8AE1-0B5DDF6FDD81}" srcOrd="0" destOrd="0" presId="urn:microsoft.com/office/officeart/2005/8/layout/chevron2"/>
    <dgm:cxn modelId="{7A036851-1BEA-47E3-940F-BAA8B52E0204}" type="presOf" srcId="{5D83DEFE-9B68-4DCE-BC21-5CA57ABC64DC}" destId="{82FD228D-844C-4D8E-B4C0-F9DEE07C6F85}" srcOrd="0" destOrd="0" presId="urn:microsoft.com/office/officeart/2005/8/layout/chevron2"/>
    <dgm:cxn modelId="{332DF94D-9BB3-4C10-8D88-6304083ACE1B}" srcId="{1C6A34B6-924E-4FCF-B023-A08CA736D4ED}" destId="{E781C6A9-39E5-4A43-9A1E-F190F7AC51C6}" srcOrd="0" destOrd="0" parTransId="{85565CAA-C745-44F8-B573-B8193195F885}" sibTransId="{7A2F11A2-05C4-41BC-9EDE-8F52BE12ADD3}"/>
    <dgm:cxn modelId="{33C10A59-0BCB-4C12-B7EC-9DD007278B30}" type="presOf" srcId="{F2E0457B-36E9-46B0-B436-0DDB36D7CEC0}" destId="{01DD6330-0C25-4423-BA35-02819DEC1118}" srcOrd="0" destOrd="0" presId="urn:microsoft.com/office/officeart/2005/8/layout/chevron2"/>
    <dgm:cxn modelId="{5F95156C-37B4-4FE4-B0B2-EA11713D221E}" srcId="{2313D5B1-70DE-4DEA-ADA6-BAD5689213E2}" destId="{C1C1C2DA-6EA1-4001-81F4-81A2D7E4F9D5}" srcOrd="3" destOrd="0" parTransId="{778BE7AE-F00D-41BC-B865-58CCC11C7EF9}" sibTransId="{C93E2B9D-12B9-4447-AA6D-A2E7F9513270}"/>
    <dgm:cxn modelId="{50ECE222-E59F-4BCD-ADF5-2DC7967E5B74}" srcId="{C1C1C2DA-6EA1-4001-81F4-81A2D7E4F9D5}" destId="{AF14E8CD-B6AB-4F74-B401-D8FC7D721241}" srcOrd="0" destOrd="0" parTransId="{99C75C9A-15A7-43D8-ABC2-8DEB70A68E94}" sibTransId="{7CEEC3DB-342B-4489-B6A0-14739B323941}"/>
    <dgm:cxn modelId="{D29F201E-0762-4CEE-9FE8-FD57BAA43AE2}" srcId="{2313D5B1-70DE-4DEA-ADA6-BAD5689213E2}" destId="{1C6A34B6-924E-4FCF-B023-A08CA736D4ED}" srcOrd="2" destOrd="0" parTransId="{6FA88374-1019-4A94-AC6E-B4BD94F22F16}" sibTransId="{D5E297FB-8BD1-4BE3-AC20-E230683B9F62}"/>
    <dgm:cxn modelId="{0C4559E8-A0C5-427D-8E3B-C8D00B76A860}" type="presOf" srcId="{1C6A34B6-924E-4FCF-B023-A08CA736D4ED}" destId="{762A70F9-48CD-4A9A-84A0-C1334F4958BA}" srcOrd="0" destOrd="0" presId="urn:microsoft.com/office/officeart/2005/8/layout/chevron2"/>
    <dgm:cxn modelId="{1AE86957-5DF3-49CA-B156-C799FB09F6C6}" srcId="{2313D5B1-70DE-4DEA-ADA6-BAD5689213E2}" destId="{6039DEF3-BE72-4F77-A8E7-82D77130EF9D}" srcOrd="0" destOrd="0" parTransId="{40FAF888-22FD-42A2-8DD4-E15CAC95B6B0}" sibTransId="{534B80B1-8674-4923-BB78-21AFFDFD05F8}"/>
    <dgm:cxn modelId="{2F40BCB2-A2FB-4170-8B63-A77E41001810}" type="presOf" srcId="{2313D5B1-70DE-4DEA-ADA6-BAD5689213E2}" destId="{8ECCC0DA-722E-4256-AEBF-5147DA1B9CAF}" srcOrd="0" destOrd="0" presId="urn:microsoft.com/office/officeart/2005/8/layout/chevron2"/>
    <dgm:cxn modelId="{DAAE29B8-DBBA-4C03-BAB5-98DDA4A515D1}" type="presOf" srcId="{C1C1C2DA-6EA1-4001-81F4-81A2D7E4F9D5}" destId="{0F40C38F-58A8-4E4F-BB3B-6C9569CECB27}" srcOrd="0" destOrd="0" presId="urn:microsoft.com/office/officeart/2005/8/layout/chevron2"/>
    <dgm:cxn modelId="{0A6F2C10-B9BD-43B2-AFD7-A443AE02475A}" srcId="{6039DEF3-BE72-4F77-A8E7-82D77130EF9D}" destId="{F2E0457B-36E9-46B0-B436-0DDB36D7CEC0}" srcOrd="0" destOrd="0" parTransId="{7DE31E4C-2B10-4441-A740-36C8B933066F}" sibTransId="{438ADDA7-16AA-448E-8F10-24B91FFBC62E}"/>
    <dgm:cxn modelId="{4705B1D0-3D6E-435D-AC52-ADDE918A8319}" srcId="{5D647463-0A76-40B5-AA34-11AED6D341BA}" destId="{5D83DEFE-9B68-4DCE-BC21-5CA57ABC64DC}" srcOrd="0" destOrd="0" parTransId="{A237D0F9-4461-496F-919F-AF2EAF67F675}" sibTransId="{3A139B19-F294-45D9-83E8-492CA7F869D4}"/>
    <dgm:cxn modelId="{A978AD4D-7FE8-4DEE-9B3D-5683D53EF364}" type="presOf" srcId="{6039DEF3-BE72-4F77-A8E7-82D77130EF9D}" destId="{B6E9CB9E-A427-482A-920C-C752D1BFAA67}" srcOrd="0" destOrd="0" presId="urn:microsoft.com/office/officeart/2005/8/layout/chevron2"/>
    <dgm:cxn modelId="{819F78C7-E199-4470-AD8A-DECBE77594AF}" type="presParOf" srcId="{8ECCC0DA-722E-4256-AEBF-5147DA1B9CAF}" destId="{0F04A8FE-89D4-4DB4-85A2-F504A2ED143C}" srcOrd="0" destOrd="0" presId="urn:microsoft.com/office/officeart/2005/8/layout/chevron2"/>
    <dgm:cxn modelId="{61CDC36B-380D-4A86-8B21-C5EB1E22FF97}" type="presParOf" srcId="{0F04A8FE-89D4-4DB4-85A2-F504A2ED143C}" destId="{B6E9CB9E-A427-482A-920C-C752D1BFAA67}" srcOrd="0" destOrd="0" presId="urn:microsoft.com/office/officeart/2005/8/layout/chevron2"/>
    <dgm:cxn modelId="{BF2AE197-DF5C-4969-A937-6833CF855D99}" type="presParOf" srcId="{0F04A8FE-89D4-4DB4-85A2-F504A2ED143C}" destId="{01DD6330-0C25-4423-BA35-02819DEC1118}" srcOrd="1" destOrd="0" presId="urn:microsoft.com/office/officeart/2005/8/layout/chevron2"/>
    <dgm:cxn modelId="{78CE928E-BFCE-4816-AE2E-148C7BB86856}" type="presParOf" srcId="{8ECCC0DA-722E-4256-AEBF-5147DA1B9CAF}" destId="{44916DF0-1D61-495D-987C-4E1BCF6E2EEF}" srcOrd="1" destOrd="0" presId="urn:microsoft.com/office/officeart/2005/8/layout/chevron2"/>
    <dgm:cxn modelId="{CD0E3FEE-725D-4C72-BDC4-71A1F1BC1369}" type="presParOf" srcId="{8ECCC0DA-722E-4256-AEBF-5147DA1B9CAF}" destId="{40401E6B-AA36-4707-A3D9-21DB727CB5C9}" srcOrd="2" destOrd="0" presId="urn:microsoft.com/office/officeart/2005/8/layout/chevron2"/>
    <dgm:cxn modelId="{0066BA29-46F6-462B-850B-DDB16EF4821A}" type="presParOf" srcId="{40401E6B-AA36-4707-A3D9-21DB727CB5C9}" destId="{A57A98CD-8080-4918-8938-01962EB10499}" srcOrd="0" destOrd="0" presId="urn:microsoft.com/office/officeart/2005/8/layout/chevron2"/>
    <dgm:cxn modelId="{B926740E-3B4A-43BC-94D2-4B2CD29F0177}" type="presParOf" srcId="{40401E6B-AA36-4707-A3D9-21DB727CB5C9}" destId="{82FD228D-844C-4D8E-B4C0-F9DEE07C6F85}" srcOrd="1" destOrd="0" presId="urn:microsoft.com/office/officeart/2005/8/layout/chevron2"/>
    <dgm:cxn modelId="{C758A682-C704-4474-BAD1-1C870A89A930}" type="presParOf" srcId="{8ECCC0DA-722E-4256-AEBF-5147DA1B9CAF}" destId="{562D2B08-3654-4EFB-AEEE-4203A5B6EB49}" srcOrd="3" destOrd="0" presId="urn:microsoft.com/office/officeart/2005/8/layout/chevron2"/>
    <dgm:cxn modelId="{B374C5F4-77E4-4D79-B5D3-478A211B51BB}" type="presParOf" srcId="{8ECCC0DA-722E-4256-AEBF-5147DA1B9CAF}" destId="{33A439E4-0B65-41D3-A4EE-5B5BFFDC4A87}" srcOrd="4" destOrd="0" presId="urn:microsoft.com/office/officeart/2005/8/layout/chevron2"/>
    <dgm:cxn modelId="{D707EBDF-786D-4109-9F47-352D33D4372D}" type="presParOf" srcId="{33A439E4-0B65-41D3-A4EE-5B5BFFDC4A87}" destId="{762A70F9-48CD-4A9A-84A0-C1334F4958BA}" srcOrd="0" destOrd="0" presId="urn:microsoft.com/office/officeart/2005/8/layout/chevron2"/>
    <dgm:cxn modelId="{C22CF45E-6AD2-427C-810B-A37FAB22632A}" type="presParOf" srcId="{33A439E4-0B65-41D3-A4EE-5B5BFFDC4A87}" destId="{70104857-7FBD-43DA-8AE1-0B5DDF6FDD81}" srcOrd="1" destOrd="0" presId="urn:microsoft.com/office/officeart/2005/8/layout/chevron2"/>
    <dgm:cxn modelId="{0717EA50-6060-4EED-BE32-96AA9815B00D}" type="presParOf" srcId="{8ECCC0DA-722E-4256-AEBF-5147DA1B9CAF}" destId="{A6C36B09-CF90-4EB6-B45D-6A875C4695DF}" srcOrd="5" destOrd="0" presId="urn:microsoft.com/office/officeart/2005/8/layout/chevron2"/>
    <dgm:cxn modelId="{DF7791C0-DBC4-4476-A7D8-B9DC6C2A6C4F}" type="presParOf" srcId="{8ECCC0DA-722E-4256-AEBF-5147DA1B9CAF}" destId="{ABB0A19D-D10F-49B8-BC51-7116BBC7B30C}" srcOrd="6" destOrd="0" presId="urn:microsoft.com/office/officeart/2005/8/layout/chevron2"/>
    <dgm:cxn modelId="{92E99FBC-DAD0-4FD9-BFC1-6C73120AE20F}" type="presParOf" srcId="{ABB0A19D-D10F-49B8-BC51-7116BBC7B30C}" destId="{0F40C38F-58A8-4E4F-BB3B-6C9569CECB27}" srcOrd="0" destOrd="0" presId="urn:microsoft.com/office/officeart/2005/8/layout/chevron2"/>
    <dgm:cxn modelId="{74D26E46-7182-4AAB-9DA2-C73BDDEAF6D4}" type="presParOf" srcId="{ABB0A19D-D10F-49B8-BC51-7116BBC7B30C}" destId="{32AD041A-56B9-44CA-9B65-5B4261082F7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E9CB9E-A427-482A-920C-C752D1BFAA67}">
      <dsp:nvSpPr>
        <dsp:cNvPr id="0" name=""/>
        <dsp:cNvSpPr/>
      </dsp:nvSpPr>
      <dsp:spPr>
        <a:xfrm rot="5400000">
          <a:off x="-175800" y="177594"/>
          <a:ext cx="1172002" cy="8204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kern="1200" dirty="0"/>
        </a:p>
      </dsp:txBody>
      <dsp:txXfrm rot="-5400000">
        <a:off x="1" y="411995"/>
        <a:ext cx="820401" cy="351601"/>
      </dsp:txXfrm>
    </dsp:sp>
    <dsp:sp modelId="{01DD6330-0C25-4423-BA35-02819DEC1118}">
      <dsp:nvSpPr>
        <dsp:cNvPr id="0" name=""/>
        <dsp:cNvSpPr/>
      </dsp:nvSpPr>
      <dsp:spPr>
        <a:xfrm rot="5400000">
          <a:off x="3270181" y="-2447985"/>
          <a:ext cx="761801" cy="56613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i="0" kern="1200" dirty="0" smtClean="0">
              <a:latin typeface="Arial" pitchFamily="34" charset="0"/>
              <a:cs typeface="Arial" pitchFamily="34" charset="0"/>
            </a:rPr>
            <a:t>możliwość zdobywania kwalifikacji zawodowych opartych na praktycznych umiejętnościach niezbędnych w pracy personelu systemu zarządzania kryzysowego</a:t>
          </a:r>
          <a:endParaRPr lang="pl-PL" sz="1400" kern="1200" dirty="0">
            <a:latin typeface="Arial" pitchFamily="34" charset="0"/>
            <a:cs typeface="Arial" pitchFamily="34" charset="0"/>
          </a:endParaRPr>
        </a:p>
      </dsp:txBody>
      <dsp:txXfrm rot="-5400000">
        <a:off x="820402" y="38982"/>
        <a:ext cx="5624172" cy="687425"/>
      </dsp:txXfrm>
    </dsp:sp>
    <dsp:sp modelId="{A57A98CD-8080-4918-8938-01962EB10499}">
      <dsp:nvSpPr>
        <dsp:cNvPr id="0" name=""/>
        <dsp:cNvSpPr/>
      </dsp:nvSpPr>
      <dsp:spPr>
        <a:xfrm rot="5400000">
          <a:off x="-175800" y="1201814"/>
          <a:ext cx="1172002" cy="8204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kern="1200" dirty="0"/>
        </a:p>
      </dsp:txBody>
      <dsp:txXfrm rot="-5400000">
        <a:off x="1" y="1436215"/>
        <a:ext cx="820401" cy="351601"/>
      </dsp:txXfrm>
    </dsp:sp>
    <dsp:sp modelId="{82FD228D-844C-4D8E-B4C0-F9DEE07C6F85}">
      <dsp:nvSpPr>
        <dsp:cNvPr id="0" name=""/>
        <dsp:cNvSpPr/>
      </dsp:nvSpPr>
      <dsp:spPr>
        <a:xfrm rot="5400000">
          <a:off x="3270181" y="-1423765"/>
          <a:ext cx="761801" cy="56613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i="0" kern="1200" smtClean="0">
              <a:latin typeface="Arial" pitchFamily="34" charset="0"/>
              <a:cs typeface="Arial" pitchFamily="34" charset="0"/>
            </a:rPr>
            <a:t>możliwość uczenia się w oparciu o nowoczesną w skali kraju infrastrukturę dydaktyczną</a:t>
          </a:r>
          <a:endParaRPr lang="pl-PL" sz="1400" kern="1200">
            <a:latin typeface="Arial" pitchFamily="34" charset="0"/>
            <a:cs typeface="Arial" pitchFamily="34" charset="0"/>
          </a:endParaRPr>
        </a:p>
      </dsp:txBody>
      <dsp:txXfrm rot="-5400000">
        <a:off x="820402" y="1063202"/>
        <a:ext cx="5624172" cy="687425"/>
      </dsp:txXfrm>
    </dsp:sp>
    <dsp:sp modelId="{762A70F9-48CD-4A9A-84A0-C1334F4958BA}">
      <dsp:nvSpPr>
        <dsp:cNvPr id="0" name=""/>
        <dsp:cNvSpPr/>
      </dsp:nvSpPr>
      <dsp:spPr>
        <a:xfrm rot="5400000">
          <a:off x="-175800" y="2226033"/>
          <a:ext cx="1172002" cy="8204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kern="1200" dirty="0"/>
        </a:p>
      </dsp:txBody>
      <dsp:txXfrm rot="-5400000">
        <a:off x="1" y="2460434"/>
        <a:ext cx="820401" cy="351601"/>
      </dsp:txXfrm>
    </dsp:sp>
    <dsp:sp modelId="{70104857-7FBD-43DA-8AE1-0B5DDF6FDD81}">
      <dsp:nvSpPr>
        <dsp:cNvPr id="0" name=""/>
        <dsp:cNvSpPr/>
      </dsp:nvSpPr>
      <dsp:spPr>
        <a:xfrm rot="5400000">
          <a:off x="3270181" y="-399545"/>
          <a:ext cx="761801" cy="56613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i="0" kern="1200" smtClean="0">
              <a:latin typeface="Arial" pitchFamily="34" charset="0"/>
              <a:cs typeface="Arial" pitchFamily="34" charset="0"/>
            </a:rPr>
            <a:t>możliwość permanentnego podnoszenia swoich kwalifikacji w parciu o AP w Słupsku min. poprzez udział w studiach podyplomowych i kursach specjalistycznych</a:t>
          </a:r>
          <a:endParaRPr lang="pl-PL" sz="1400" kern="1200">
            <a:latin typeface="Arial" pitchFamily="34" charset="0"/>
            <a:cs typeface="Arial" pitchFamily="34" charset="0"/>
          </a:endParaRPr>
        </a:p>
      </dsp:txBody>
      <dsp:txXfrm rot="-5400000">
        <a:off x="820402" y="2087422"/>
        <a:ext cx="5624172" cy="687425"/>
      </dsp:txXfrm>
    </dsp:sp>
    <dsp:sp modelId="{0F40C38F-58A8-4E4F-BB3B-6C9569CECB27}">
      <dsp:nvSpPr>
        <dsp:cNvPr id="0" name=""/>
        <dsp:cNvSpPr/>
      </dsp:nvSpPr>
      <dsp:spPr>
        <a:xfrm rot="5400000">
          <a:off x="-175800" y="3250253"/>
          <a:ext cx="1172002" cy="8204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kern="1200" dirty="0"/>
        </a:p>
      </dsp:txBody>
      <dsp:txXfrm rot="-5400000">
        <a:off x="1" y="3484654"/>
        <a:ext cx="820401" cy="351601"/>
      </dsp:txXfrm>
    </dsp:sp>
    <dsp:sp modelId="{32AD041A-56B9-44CA-9B65-5B4261082F75}">
      <dsp:nvSpPr>
        <dsp:cNvPr id="0" name=""/>
        <dsp:cNvSpPr/>
      </dsp:nvSpPr>
      <dsp:spPr>
        <a:xfrm rot="5400000">
          <a:off x="3311661" y="624674"/>
          <a:ext cx="678841" cy="56613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i="0" kern="1200" dirty="0" smtClean="0">
              <a:latin typeface="Arial" pitchFamily="34" charset="0"/>
              <a:cs typeface="Arial" pitchFamily="34" charset="0"/>
            </a:rPr>
            <a:t>możliwość zapoznania się w realiami działania w ogniwach zarządzania kryzysowego na poziomie powiatu i gminy</a:t>
          </a:r>
          <a:endParaRPr lang="pl-PL" sz="1400" kern="1200" dirty="0">
            <a:latin typeface="Arial" pitchFamily="34" charset="0"/>
            <a:cs typeface="Arial" pitchFamily="34" charset="0"/>
          </a:endParaRPr>
        </a:p>
      </dsp:txBody>
      <dsp:txXfrm rot="-5400000">
        <a:off x="820402" y="3149071"/>
        <a:ext cx="5628222" cy="6125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E9CB9E-A427-482A-920C-C752D1BFAA67}">
      <dsp:nvSpPr>
        <dsp:cNvPr id="0" name=""/>
        <dsp:cNvSpPr/>
      </dsp:nvSpPr>
      <dsp:spPr>
        <a:xfrm rot="5400000">
          <a:off x="-175800" y="177594"/>
          <a:ext cx="1172002" cy="8204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kern="1200" dirty="0"/>
        </a:p>
      </dsp:txBody>
      <dsp:txXfrm rot="-5400000">
        <a:off x="1" y="411995"/>
        <a:ext cx="820401" cy="351601"/>
      </dsp:txXfrm>
    </dsp:sp>
    <dsp:sp modelId="{01DD6330-0C25-4423-BA35-02819DEC1118}">
      <dsp:nvSpPr>
        <dsp:cNvPr id="0" name=""/>
        <dsp:cNvSpPr/>
      </dsp:nvSpPr>
      <dsp:spPr>
        <a:xfrm rot="5400000">
          <a:off x="3270181" y="-2447985"/>
          <a:ext cx="761801" cy="56613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stworzenie nowoczesnej i unikatowej w skali kraju infrastruktury dydaktyczne</a:t>
          </a:r>
          <a:endParaRPr lang="pl-PL" sz="1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820402" y="38982"/>
        <a:ext cx="5624172" cy="687425"/>
      </dsp:txXfrm>
    </dsp:sp>
    <dsp:sp modelId="{A57A98CD-8080-4918-8938-01962EB10499}">
      <dsp:nvSpPr>
        <dsp:cNvPr id="0" name=""/>
        <dsp:cNvSpPr/>
      </dsp:nvSpPr>
      <dsp:spPr>
        <a:xfrm rot="5400000">
          <a:off x="-175800" y="1201814"/>
          <a:ext cx="1172002" cy="8204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kern="1200" dirty="0"/>
        </a:p>
      </dsp:txBody>
      <dsp:txXfrm rot="-5400000">
        <a:off x="1" y="1436215"/>
        <a:ext cx="820401" cy="351601"/>
      </dsp:txXfrm>
    </dsp:sp>
    <dsp:sp modelId="{82FD228D-844C-4D8E-B4C0-F9DEE07C6F85}">
      <dsp:nvSpPr>
        <dsp:cNvPr id="0" name=""/>
        <dsp:cNvSpPr/>
      </dsp:nvSpPr>
      <dsp:spPr>
        <a:xfrm rot="5400000">
          <a:off x="3270181" y="-1423765"/>
          <a:ext cx="761801" cy="56613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stworzenie bazy do wsparcia badań naukowych </a:t>
          </a:r>
          <a:br>
            <a:rPr lang="pl-PL" sz="140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</a:br>
          <a:r>
            <a:rPr lang="pl-PL" sz="140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w dziedzinie bezpieczeństwa</a:t>
          </a:r>
          <a:endParaRPr lang="pl-PL" sz="1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820402" y="1063202"/>
        <a:ext cx="5624172" cy="687425"/>
      </dsp:txXfrm>
    </dsp:sp>
    <dsp:sp modelId="{762A70F9-48CD-4A9A-84A0-C1334F4958BA}">
      <dsp:nvSpPr>
        <dsp:cNvPr id="0" name=""/>
        <dsp:cNvSpPr/>
      </dsp:nvSpPr>
      <dsp:spPr>
        <a:xfrm rot="5400000">
          <a:off x="-175800" y="2226033"/>
          <a:ext cx="1172002" cy="8204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kern="1200" dirty="0"/>
        </a:p>
      </dsp:txBody>
      <dsp:txXfrm rot="-5400000">
        <a:off x="1" y="2460434"/>
        <a:ext cx="820401" cy="351601"/>
      </dsp:txXfrm>
    </dsp:sp>
    <dsp:sp modelId="{70104857-7FBD-43DA-8AE1-0B5DDF6FDD81}">
      <dsp:nvSpPr>
        <dsp:cNvPr id="0" name=""/>
        <dsp:cNvSpPr/>
      </dsp:nvSpPr>
      <dsp:spPr>
        <a:xfrm rot="5400000">
          <a:off x="3270181" y="-399545"/>
          <a:ext cx="761801" cy="56613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rozszerzenie oferty edukacyjnej (min. uruchomienie nowych kierunków studiów, studiów podyplomowych </a:t>
          </a:r>
          <a:br>
            <a:rPr lang="pl-PL" sz="140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</a:br>
          <a:r>
            <a:rPr lang="pl-PL" sz="140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 kursów specjalistycznych)</a:t>
          </a:r>
          <a:endParaRPr lang="pl-PL" sz="1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820402" y="2087422"/>
        <a:ext cx="5624172" cy="687425"/>
      </dsp:txXfrm>
    </dsp:sp>
    <dsp:sp modelId="{0F40C38F-58A8-4E4F-BB3B-6C9569CECB27}">
      <dsp:nvSpPr>
        <dsp:cNvPr id="0" name=""/>
        <dsp:cNvSpPr/>
      </dsp:nvSpPr>
      <dsp:spPr>
        <a:xfrm rot="5400000">
          <a:off x="-175800" y="3250253"/>
          <a:ext cx="1172002" cy="8204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kern="1200" dirty="0"/>
        </a:p>
      </dsp:txBody>
      <dsp:txXfrm rot="-5400000">
        <a:off x="1" y="3484654"/>
        <a:ext cx="820401" cy="351601"/>
      </dsp:txXfrm>
    </dsp:sp>
    <dsp:sp modelId="{32AD041A-56B9-44CA-9B65-5B4261082F75}">
      <dsp:nvSpPr>
        <dsp:cNvPr id="0" name=""/>
        <dsp:cNvSpPr/>
      </dsp:nvSpPr>
      <dsp:spPr>
        <a:xfrm rot="5400000">
          <a:off x="3311661" y="624674"/>
          <a:ext cx="678841" cy="56613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nawiązanie ścisłej współpracy w dziedzinie kształcenia specjalistów bezpieczeństwa z przedstawicielami administracji samorządowej</a:t>
          </a:r>
          <a:endParaRPr lang="pl-PL" sz="1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820402" y="3149071"/>
        <a:ext cx="5628222" cy="6125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E9CB9E-A427-482A-920C-C752D1BFAA67}">
      <dsp:nvSpPr>
        <dsp:cNvPr id="0" name=""/>
        <dsp:cNvSpPr/>
      </dsp:nvSpPr>
      <dsp:spPr>
        <a:xfrm rot="5400000">
          <a:off x="-175800" y="177594"/>
          <a:ext cx="1172002" cy="8204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1" y="411995"/>
        <a:ext cx="820401" cy="351601"/>
      </dsp:txXfrm>
    </dsp:sp>
    <dsp:sp modelId="{01DD6330-0C25-4423-BA35-02819DEC1118}">
      <dsp:nvSpPr>
        <dsp:cNvPr id="0" name=""/>
        <dsp:cNvSpPr/>
      </dsp:nvSpPr>
      <dsp:spPr>
        <a:xfrm rot="5400000">
          <a:off x="3270181" y="-2447985"/>
          <a:ext cx="761801" cy="56613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b="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możliwość unowocześnienia posiadanej infrastruktury zarządzania kryzysowego </a:t>
          </a:r>
          <a:endParaRPr lang="pl-PL" sz="14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820402" y="38982"/>
        <a:ext cx="5624172" cy="687425"/>
      </dsp:txXfrm>
    </dsp:sp>
    <dsp:sp modelId="{A57A98CD-8080-4918-8938-01962EB10499}">
      <dsp:nvSpPr>
        <dsp:cNvPr id="0" name=""/>
        <dsp:cNvSpPr/>
      </dsp:nvSpPr>
      <dsp:spPr>
        <a:xfrm rot="5400000">
          <a:off x="-175800" y="1201814"/>
          <a:ext cx="1172002" cy="8204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1" y="1436215"/>
        <a:ext cx="820401" cy="351601"/>
      </dsp:txXfrm>
    </dsp:sp>
    <dsp:sp modelId="{82FD228D-844C-4D8E-B4C0-F9DEE07C6F85}">
      <dsp:nvSpPr>
        <dsp:cNvPr id="0" name=""/>
        <dsp:cNvSpPr/>
      </dsp:nvSpPr>
      <dsp:spPr>
        <a:xfrm rot="5400000">
          <a:off x="3270181" y="-1423765"/>
          <a:ext cx="761801" cy="56613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b="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możliwość podnoszenia kwalifikacji przez personel bezpieczeństwa w oparciu o AP w Słupsku</a:t>
          </a:r>
          <a:endParaRPr lang="pl-PL" sz="14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820402" y="1063202"/>
        <a:ext cx="5624172" cy="687425"/>
      </dsp:txXfrm>
    </dsp:sp>
    <dsp:sp modelId="{762A70F9-48CD-4A9A-84A0-C1334F4958BA}">
      <dsp:nvSpPr>
        <dsp:cNvPr id="0" name=""/>
        <dsp:cNvSpPr/>
      </dsp:nvSpPr>
      <dsp:spPr>
        <a:xfrm rot="5400000">
          <a:off x="-175800" y="2226033"/>
          <a:ext cx="1172002" cy="8204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1" y="2460434"/>
        <a:ext cx="820401" cy="351601"/>
      </dsp:txXfrm>
    </dsp:sp>
    <dsp:sp modelId="{70104857-7FBD-43DA-8AE1-0B5DDF6FDD81}">
      <dsp:nvSpPr>
        <dsp:cNvPr id="0" name=""/>
        <dsp:cNvSpPr/>
      </dsp:nvSpPr>
      <dsp:spPr>
        <a:xfrm rot="5400000">
          <a:off x="3270181" y="-399545"/>
          <a:ext cx="761801" cy="56613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b="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możliwość korzystania z bliższej współpracy w zakresie organizacji szkoleń, ćwiczeń i treningów</a:t>
          </a:r>
          <a:endParaRPr lang="pl-PL" sz="14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820402" y="2087422"/>
        <a:ext cx="5624172" cy="687425"/>
      </dsp:txXfrm>
    </dsp:sp>
    <dsp:sp modelId="{0F40C38F-58A8-4E4F-BB3B-6C9569CECB27}">
      <dsp:nvSpPr>
        <dsp:cNvPr id="0" name=""/>
        <dsp:cNvSpPr/>
      </dsp:nvSpPr>
      <dsp:spPr>
        <a:xfrm rot="5400000">
          <a:off x="-175800" y="3250253"/>
          <a:ext cx="1172002" cy="8204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1" y="3484654"/>
        <a:ext cx="820401" cy="351601"/>
      </dsp:txXfrm>
    </dsp:sp>
    <dsp:sp modelId="{32AD041A-56B9-44CA-9B65-5B4261082F75}">
      <dsp:nvSpPr>
        <dsp:cNvPr id="0" name=""/>
        <dsp:cNvSpPr/>
      </dsp:nvSpPr>
      <dsp:spPr>
        <a:xfrm rot="5400000">
          <a:off x="3311661" y="624674"/>
          <a:ext cx="678841" cy="56613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b="0" i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możliwość pozyskania wartościowych absolwentów na potrzeby pracy w administracji bezpieczeństwa</a:t>
          </a:r>
          <a:endParaRPr lang="pl-PL" sz="14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820402" y="3149071"/>
        <a:ext cx="5628222" cy="6125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microsoft.com/office/2007/relationships/hdphoto" Target="../media/hdphoto1.wdp"/><Relationship Id="rId7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funduszestrukturalne.gov.pl/NSS/pro" TargetMode="External"/><Relationship Id="rId5" Type="http://schemas.openxmlformats.org/officeDocument/2006/relationships/image" Target="../media/image3.jpeg"/><Relationship Id="rId10" Type="http://schemas.openxmlformats.org/officeDocument/2006/relationships/image" Target="../media/image6.png"/><Relationship Id="rId4" Type="http://schemas.openxmlformats.org/officeDocument/2006/relationships/hyperlink" Target="http://www.pomorskiewunii.pl/" TargetMode="External"/><Relationship Id="rId9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3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26" y="836712"/>
            <a:ext cx="9161326" cy="5401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Obraz 8" descr="Pomorskie w Unii">
            <a:hlinkClick r:id="rId4"/>
          </p:cNvPr>
          <p:cNvPicPr/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419872" y="89101"/>
            <a:ext cx="194421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 descr="Program Regionalny">
            <a:hlinkClick r:id="rId6"/>
          </p:cNvPr>
          <p:cNvPicPr/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251520" y="36128"/>
            <a:ext cx="2088232" cy="754019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</p:pic>
      <p:pic>
        <p:nvPicPr>
          <p:cNvPr id="11" name="Obraz 10" descr="http://www.wwpe.gov.pl/be2/files/documents/UE_EFS_L_kolor.JPG"/>
          <p:cNvPicPr/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6732240" y="89101"/>
            <a:ext cx="2175123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pole tekstowe 1"/>
          <p:cNvSpPr txBox="1"/>
          <p:nvPr userDrawn="1"/>
        </p:nvSpPr>
        <p:spPr>
          <a:xfrm>
            <a:off x="0" y="624791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>
                <a:latin typeface="Arial" pitchFamily="34" charset="0"/>
                <a:cs typeface="Arial" pitchFamily="34" charset="0"/>
              </a:rPr>
              <a:t>Projekt finansowany w ramach Regionalnego Programu Operacyjnego</a:t>
            </a:r>
          </a:p>
          <a:p>
            <a:pPr algn="ctr"/>
            <a:r>
              <a:rPr lang="pl-PL" sz="1600" dirty="0" smtClean="0">
                <a:latin typeface="Arial" pitchFamily="34" charset="0"/>
                <a:cs typeface="Arial" pitchFamily="34" charset="0"/>
              </a:rPr>
              <a:t>dla Województwa Pomorskiego na lata 2007 – 2013.</a:t>
            </a:r>
            <a:endParaRPr lang="pl-PL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19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2" y="6310467"/>
            <a:ext cx="719336" cy="522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slupsk-s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72929"/>
            <a:ext cx="453180" cy="534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20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F0314A-A79F-4578-939E-9B8656E4147B}" type="datetimeFigureOut">
              <a:rPr lang="pl-PL" smtClean="0"/>
              <a:t>2012-01-15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8D25CD-7549-4CFC-8037-96BC1ED088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12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F0314A-A79F-4578-939E-9B8656E4147B}" type="datetimeFigureOut">
              <a:rPr lang="pl-PL" smtClean="0"/>
              <a:t>2012-01-15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8D25CD-7549-4CFC-8037-96BC1ED088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4808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F0314A-A79F-4578-939E-9B8656E4147B}" type="datetimeFigureOut">
              <a:rPr lang="pl-PL" smtClean="0"/>
              <a:t>2012-01-15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8D25CD-7549-4CFC-8037-96BC1ED088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421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F0314A-A79F-4578-939E-9B8656E4147B}" type="datetimeFigureOut">
              <a:rPr lang="pl-PL" smtClean="0"/>
              <a:t>2012-01-15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8D25CD-7549-4CFC-8037-96BC1ED088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7784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F0314A-A79F-4578-939E-9B8656E4147B}" type="datetimeFigureOut">
              <a:rPr lang="pl-PL" smtClean="0"/>
              <a:t>2012-01-15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8D25CD-7549-4CFC-8037-96BC1ED088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613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F0314A-A79F-4578-939E-9B8656E4147B}" type="datetimeFigureOut">
              <a:rPr lang="pl-PL" smtClean="0"/>
              <a:t>2012-01-15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8D25CD-7549-4CFC-8037-96BC1ED088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573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F0314A-A79F-4578-939E-9B8656E4147B}" type="datetimeFigureOut">
              <a:rPr lang="pl-PL" smtClean="0"/>
              <a:t>2012-01-15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8D25CD-7549-4CFC-8037-96BC1ED088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9739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F0314A-A79F-4578-939E-9B8656E4147B}" type="datetimeFigureOut">
              <a:rPr lang="pl-PL" smtClean="0"/>
              <a:t>2012-01-15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8D25CD-7549-4CFC-8037-96BC1ED088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2579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F0314A-A79F-4578-939E-9B8656E4147B}" type="datetimeFigureOut">
              <a:rPr lang="pl-PL" smtClean="0"/>
              <a:t>2012-01-15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8D25CD-7549-4CFC-8037-96BC1ED088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778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F0314A-A79F-4578-939E-9B8656E4147B}" type="datetimeFigureOut">
              <a:rPr lang="pl-PL" smtClean="0"/>
              <a:t>2012-01-15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8D25CD-7549-4CFC-8037-96BC1ED088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668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hyperlink" Target="http://www.pomorskiewunii.pl/" TargetMode="Externa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funduszestrukturalne.gov.pl/NSS/pro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300"/>
                    </a14:imgEffect>
                    <a14:imgEffect>
                      <a14:saturation sat="3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26" y="836712"/>
            <a:ext cx="9161326" cy="5401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Obraz 7" descr="Program Regionalny">
            <a:hlinkClick r:id="rId15"/>
          </p:cNvPr>
          <p:cNvPicPr/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251520" y="36128"/>
            <a:ext cx="2088232" cy="754019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</p:pic>
      <p:pic>
        <p:nvPicPr>
          <p:cNvPr id="9" name="Obraz 8" descr="Pomorskie w Unii">
            <a:hlinkClick r:id="rId17"/>
          </p:cNvPr>
          <p:cNvPicPr/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3419872" y="89101"/>
            <a:ext cx="194421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 descr="http://www.wwpe.gov.pl/be2/files/documents/UE_EFS_L_kolor.JPG"/>
          <p:cNvPicPr/>
          <p:nvPr userDrawn="1"/>
        </p:nvPicPr>
        <p:blipFill>
          <a:blip r:embed="rId19"/>
          <a:srcRect/>
          <a:stretch>
            <a:fillRect/>
          </a:stretch>
        </p:blipFill>
        <p:spPr bwMode="auto">
          <a:xfrm>
            <a:off x="6732240" y="89101"/>
            <a:ext cx="2175123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ole tekstowe 10"/>
          <p:cNvSpPr txBox="1"/>
          <p:nvPr userDrawn="1"/>
        </p:nvSpPr>
        <p:spPr>
          <a:xfrm>
            <a:off x="0" y="624791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>
                <a:latin typeface="Arial" pitchFamily="34" charset="0"/>
                <a:cs typeface="Arial" pitchFamily="34" charset="0"/>
              </a:rPr>
              <a:t>Projekt finansowany w ramach Regionalnego Programu Operacyjnego</a:t>
            </a:r>
          </a:p>
          <a:p>
            <a:pPr algn="ctr"/>
            <a:r>
              <a:rPr lang="pl-PL" sz="1600" dirty="0" smtClean="0">
                <a:latin typeface="Arial" pitchFamily="34" charset="0"/>
                <a:cs typeface="Arial" pitchFamily="34" charset="0"/>
              </a:rPr>
              <a:t>dla Województwa Pomorskiego na lata 2007 – 2013.</a:t>
            </a:r>
            <a:endParaRPr lang="pl-PL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2" y="6310467"/>
            <a:ext cx="719336" cy="522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slupsk-s"/>
          <p:cNvPicPr>
            <a:picLocks noChangeAspect="1" noChangeArrowheads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72929"/>
            <a:ext cx="453180" cy="534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173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7.wmf"/><Relationship Id="rId7" Type="http://schemas.openxmlformats.org/officeDocument/2006/relationships/image" Target="../media/image2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gif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3.wmf"/><Relationship Id="rId7" Type="http://schemas.openxmlformats.org/officeDocument/2006/relationships/diagramColors" Target="../diagrams/colors1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4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4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539552" y="5701264"/>
            <a:ext cx="7772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1400" b="1" i="0" dirty="0">
                <a:solidFill>
                  <a:schemeClr val="bg1"/>
                </a:solidFill>
              </a:rPr>
              <a:t>Słupsk </a:t>
            </a:r>
            <a:r>
              <a:rPr lang="pl-PL" sz="1400" b="1" i="0" dirty="0" smtClean="0">
                <a:solidFill>
                  <a:schemeClr val="bg1"/>
                </a:solidFill>
              </a:rPr>
              <a:t>17.01.2012r</a:t>
            </a:r>
            <a:r>
              <a:rPr lang="pl-PL" sz="1400" b="1" i="0" dirty="0">
                <a:solidFill>
                  <a:schemeClr val="bg1"/>
                </a:solidFill>
              </a:rPr>
              <a:t>.</a:t>
            </a:r>
            <a:br>
              <a:rPr lang="pl-PL" sz="1400" b="1" i="0" dirty="0">
                <a:solidFill>
                  <a:schemeClr val="bg1"/>
                </a:solidFill>
              </a:rPr>
            </a:br>
            <a:r>
              <a:rPr lang="pl-PL" sz="1400" b="1" i="0" dirty="0">
                <a:solidFill>
                  <a:schemeClr val="bg1"/>
                </a:solidFill>
              </a:rPr>
              <a:t>Akademia Pomorska w Słupsku</a:t>
            </a:r>
          </a:p>
        </p:txBody>
      </p:sp>
      <p:sp>
        <p:nvSpPr>
          <p:cNvPr id="4" name="Prostokąt 3"/>
          <p:cNvSpPr/>
          <p:nvPr/>
        </p:nvSpPr>
        <p:spPr>
          <a:xfrm>
            <a:off x="457412" y="2348880"/>
            <a:ext cx="8424935" cy="2308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Zakres i charakter modernizacji infrastruktury dydaktycznej Katedry Bezpieczeństwa Narodowego </a:t>
            </a: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świetle założeń </a:t>
            </a: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projektu</a:t>
            </a:r>
            <a:endParaRPr lang="pl-PL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pl-PL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l-PL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dr Andrzej URBANEK</a:t>
            </a:r>
          </a:p>
          <a:p>
            <a:pPr algn="ctr"/>
            <a:r>
              <a:rPr lang="pl-PL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asystent kierownika </a:t>
            </a:r>
            <a:r>
              <a:rPr lang="pl-PL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projektu</a:t>
            </a:r>
          </a:p>
          <a:p>
            <a:pPr algn="ctr"/>
            <a:r>
              <a:rPr lang="pl-PL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Katedra Bezpieczeństwa Narodowego</a:t>
            </a:r>
            <a:endParaRPr lang="pl-PL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686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111479"/>
              </p:ext>
            </p:extLst>
          </p:nvPr>
        </p:nvGraphicFramePr>
        <p:xfrm>
          <a:off x="251520" y="2924945"/>
          <a:ext cx="8784976" cy="3027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9792"/>
                <a:gridCol w="6325184"/>
              </a:tblGrid>
              <a:tr h="432047">
                <a:tc gridSpan="2"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Arial" pitchFamily="34" charset="0"/>
                          <a:cs typeface="Arial" pitchFamily="34" charset="0"/>
                        </a:rPr>
                        <a:t>INFORMACJA OGÓLNA</a:t>
                      </a:r>
                      <a:endParaRPr lang="pl-PL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Regionalny Program Operacyjny dla Województwa Pomorskiego na lata 2007 - 2013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Priorytet II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Społeczeństwo wiedzy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Działania 2.1.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Infrastruktura edukacyjna i naukowo - dydaktyczna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Wartość projektu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3,5 mln</a:t>
                      </a:r>
                      <a:r>
                        <a:rPr lang="pl-PL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PLN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Dofinansowanie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2,6 mln</a:t>
                      </a:r>
                      <a:r>
                        <a:rPr lang="pl-PL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PLN</a:t>
                      </a:r>
                      <a:endParaRPr lang="pl-PL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Partner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Powiat Słupski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Termin</a:t>
                      </a:r>
                      <a:r>
                        <a:rPr lang="pl-PL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zakończenia 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31.08.2012r.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3"/>
          <p:cNvSpPr>
            <a:spLocks noChangeAspect="1" noChangeArrowheads="1"/>
          </p:cNvSpPr>
          <p:nvPr/>
        </p:nvSpPr>
        <p:spPr bwMode="auto">
          <a:xfrm>
            <a:off x="680435" y="908720"/>
            <a:ext cx="7885112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 lIns="162000" tIns="46800" rIns="162000" bIns="46800" anchor="ctr"/>
          <a:lstStyle/>
          <a:p>
            <a:pPr algn="ctr"/>
            <a:r>
              <a:rPr lang="pl-PL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TYTUŁ PROJEKTU:</a:t>
            </a:r>
            <a:br>
              <a:rPr lang="pl-PL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l-PL" sz="20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Przebudowa </a:t>
            </a:r>
            <a:r>
              <a:rPr lang="pl-PL" sz="2000" i="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i doposażenie laboratorium – „Edukacyjne Centrum Zarządzania Kryzysowego Akademii Pomorskiej w Słupsku” podnoszące jakość kształcenia studentów kierunku bezpieczeństwo narodowe.</a:t>
            </a:r>
          </a:p>
        </p:txBody>
      </p:sp>
    </p:spTree>
    <p:extLst>
      <p:ext uri="{BB962C8B-B14F-4D97-AF65-F5344CB8AC3E}">
        <p14:creationId xmlns:p14="http://schemas.microsoft.com/office/powerpoint/2010/main" val="18795163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com\Desktop\Z laptopa\Pulpit\Projekt\Zdjęcia\SDC153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171" y="3140968"/>
            <a:ext cx="2640293" cy="1818202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rzałka w prawo 2"/>
          <p:cNvSpPr/>
          <p:nvPr/>
        </p:nvSpPr>
        <p:spPr>
          <a:xfrm>
            <a:off x="611560" y="908720"/>
            <a:ext cx="2376264" cy="1224136"/>
          </a:xfrm>
          <a:prstGeom prst="rightArrow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CEL</a:t>
            </a:r>
            <a:endParaRPr lang="pl-P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131840" y="1072414"/>
            <a:ext cx="5400600" cy="92333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przebudowa i doposażenie laboratorium „</a:t>
            </a:r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Edukacyjne Centrum Zarządzania Kryzysowego</a:t>
            </a:r>
            <a:r>
              <a:rPr lang="pl-P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”</a:t>
            </a:r>
          </a:p>
        </p:txBody>
      </p:sp>
      <p:sp>
        <p:nvSpPr>
          <p:cNvPr id="9" name="Wygięta strzałka 8"/>
          <p:cNvSpPr/>
          <p:nvPr/>
        </p:nvSpPr>
        <p:spPr>
          <a:xfrm rot="10800000">
            <a:off x="6350165" y="2132856"/>
            <a:ext cx="1656184" cy="864096"/>
          </a:xfrm>
          <a:prstGeom prst="bentArrow">
            <a:avLst/>
          </a:prstGeom>
          <a:solidFill>
            <a:srgbClr val="33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007258"/>
              </p:ext>
            </p:extLst>
          </p:nvPr>
        </p:nvGraphicFramePr>
        <p:xfrm>
          <a:off x="611560" y="2492896"/>
          <a:ext cx="5400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453"/>
                <a:gridCol w="4922147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zabezpieczenie kształcenia studentów </a:t>
                      </a:r>
                      <a:br>
                        <a:rPr lang="pl-PL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pl-PL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w specjalnościach:</a:t>
                      </a:r>
                      <a:endParaRPr lang="pl-PL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Zarządzanie kryzysowe.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Bezpieczeństwo i porządek publiczny.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Polityka obronna.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Bezpieczeństwo żeglugi morskiej i portów.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Bezpieczeństwo teleinformatyczne.</a:t>
                      </a:r>
                      <a:endParaRPr lang="pl-PL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trzałka w prawo 6"/>
          <p:cNvSpPr/>
          <p:nvPr/>
        </p:nvSpPr>
        <p:spPr>
          <a:xfrm>
            <a:off x="611560" y="5085184"/>
            <a:ext cx="1880592" cy="872480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INNE CELE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771800" y="5085184"/>
            <a:ext cx="5976664" cy="92333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</a:t>
            </a:r>
            <a:r>
              <a:rPr lang="pl-P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ruchomienie innych form edukacji: studiów podyplomowych, kursów specjalistycznych, szkoleń oraz wsparcie badań naukowych</a:t>
            </a:r>
            <a:endParaRPr lang="pl-PL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334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P12540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240808"/>
            <a:ext cx="2089150" cy="156686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816447"/>
            <a:ext cx="1826320" cy="111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8" descr="w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2969793"/>
            <a:ext cx="2089150" cy="151765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10" descr="mc75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081" y="4729235"/>
            <a:ext cx="576723" cy="1201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615280"/>
              </p:ext>
            </p:extLst>
          </p:nvPr>
        </p:nvGraphicFramePr>
        <p:xfrm>
          <a:off x="2555776" y="1211824"/>
          <a:ext cx="6264696" cy="330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5005"/>
                <a:gridCol w="5709691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RZECZOWY</a:t>
                      </a:r>
                      <a:r>
                        <a:rPr lang="pl-PL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ZAKRES PROJEKTU</a:t>
                      </a:r>
                      <a:r>
                        <a:rPr lang="pl-PL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pl-PL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pl-PL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0" kern="12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Modernizacja istniejącej infrastruktury laboratorium.</a:t>
                      </a:r>
                      <a:endParaRPr lang="pl-PL" b="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endParaRPr lang="pl-PL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kern="12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Budowa pracowni, które pozwolą na uruchomienie nowych specjalności.</a:t>
                      </a:r>
                      <a:endParaRPr lang="pl-PL" b="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pl-PL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kern="12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Uruchomienie platformy e-</a:t>
                      </a:r>
                      <a:r>
                        <a:rPr lang="pl-PL" sz="1800" kern="1200" dirty="0" err="1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learningowej</a:t>
                      </a:r>
                      <a:r>
                        <a:rPr lang="pl-PL" sz="1800" kern="12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pl-PL" b="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endParaRPr lang="pl-PL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kern="12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Stworzenie infrastruktury do prowadzenia badań naukowych.</a:t>
                      </a:r>
                      <a:endParaRPr lang="pl-PL" b="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endParaRPr lang="pl-PL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kern="1200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Budowa stanowisk edukacyjnych w strukturach systemu zarządzania kryzysowego Powiatu Słupskiego.</a:t>
                      </a:r>
                      <a:endParaRPr lang="pl-PL" b="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4" descr="C:\Users\Piotr\Pictures\Microsoft Clip Organizer\j043264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647158"/>
            <a:ext cx="1368425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72840"/>
            <a:ext cx="1826320" cy="111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4010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icom\Desktop\Z laptopa\Pulpit\Projekt\Zdjęcia\SDC153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484784"/>
            <a:ext cx="1910599" cy="1358688"/>
          </a:xfrm>
          <a:prstGeom prst="rect">
            <a:avLst/>
          </a:prstGeom>
          <a:noFill/>
          <a:ln w="25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icom\Desktop\Z laptopa\Pulpit\Projekt\Zdjęcia\SDC153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61" y="1484784"/>
            <a:ext cx="1910599" cy="1358688"/>
          </a:xfrm>
          <a:prstGeom prst="rect">
            <a:avLst/>
          </a:prstGeom>
          <a:noFill/>
          <a:ln w="25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467544" y="1031764"/>
            <a:ext cx="8352928" cy="369332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PRZEDMIOTOWY ZAKRES ROZBUDOWY LABORATORIUM</a:t>
            </a:r>
            <a:endParaRPr lang="pl-PL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2479575" y="1840012"/>
            <a:ext cx="4328865" cy="830997"/>
          </a:xfrm>
          <a:prstGeom prst="rect">
            <a:avLst/>
          </a:prstGeom>
          <a:gradFill>
            <a:gsLst>
              <a:gs pos="0">
                <a:srgbClr val="3366FF"/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LABORATORIUM</a:t>
            </a:r>
            <a:b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ECZK</a:t>
            </a:r>
            <a:endParaRPr lang="pl-PL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467544" y="2924944"/>
            <a:ext cx="3528392" cy="584775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  <a:r>
              <a:rPr lang="pl-PL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stniejąca infrastruktura poddana modernizacji</a:t>
            </a:r>
            <a:endParaRPr lang="pl-PL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5292080" y="2924944"/>
            <a:ext cx="3528392" cy="584775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  <a:r>
              <a:rPr lang="pl-PL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nfrastruktura przewidziana </a:t>
            </a:r>
            <a:br>
              <a:rPr lang="pl-PL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l-PL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 rozbudowy</a:t>
            </a:r>
            <a:endParaRPr lang="pl-PL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Prążkowana strzałka w prawo 6"/>
          <p:cNvSpPr/>
          <p:nvPr/>
        </p:nvSpPr>
        <p:spPr>
          <a:xfrm rot="5400000">
            <a:off x="1499924" y="1844824"/>
            <a:ext cx="828092" cy="936104"/>
          </a:xfrm>
          <a:prstGeom prst="stripedRightArrow">
            <a:avLst/>
          </a:prstGeom>
          <a:solidFill>
            <a:srgbClr val="33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ążkowana strzałka w prawo 7"/>
          <p:cNvSpPr/>
          <p:nvPr/>
        </p:nvSpPr>
        <p:spPr>
          <a:xfrm rot="5400000">
            <a:off x="6986693" y="1866123"/>
            <a:ext cx="828092" cy="936104"/>
          </a:xfrm>
          <a:prstGeom prst="stripedRightArrow">
            <a:avLst/>
          </a:prstGeom>
          <a:solidFill>
            <a:srgbClr val="33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963216" y="3635763"/>
            <a:ext cx="303272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sala </a:t>
            </a:r>
            <a:r>
              <a:rPr lang="pl-PL" sz="1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służby dyżurnej i zespołu analityków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963216" y="4221088"/>
            <a:ext cx="303272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</a:t>
            </a:r>
            <a:r>
              <a:rPr lang="pl-PL" sz="14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ala </a:t>
            </a:r>
            <a:r>
              <a:rPr lang="pl-PL" sz="1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operacyjna pracy zespołów zarządzania kryzysowego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963216" y="4806205"/>
            <a:ext cx="303272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</a:t>
            </a:r>
            <a:r>
              <a:rPr lang="pl-PL" sz="14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ala </a:t>
            </a:r>
            <a:r>
              <a:rPr lang="pl-PL" sz="1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konferencyjna – komunikacji społecznej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963216" y="5400375"/>
            <a:ext cx="303272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serwerownia</a:t>
            </a:r>
            <a:endParaRPr lang="pl-PL" sz="14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Prążkowana strzałka w prawo 12"/>
          <p:cNvSpPr/>
          <p:nvPr/>
        </p:nvSpPr>
        <p:spPr>
          <a:xfrm>
            <a:off x="467544" y="3748787"/>
            <a:ext cx="360040" cy="261610"/>
          </a:xfrm>
          <a:prstGeom prst="stripedRightArrow">
            <a:avLst/>
          </a:prstGeom>
          <a:solidFill>
            <a:srgbClr val="33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ążkowana strzałka w prawo 13"/>
          <p:cNvSpPr/>
          <p:nvPr/>
        </p:nvSpPr>
        <p:spPr>
          <a:xfrm>
            <a:off x="479857" y="4349069"/>
            <a:ext cx="360040" cy="261610"/>
          </a:xfrm>
          <a:prstGeom prst="stripedRightArrow">
            <a:avLst/>
          </a:prstGeom>
          <a:solidFill>
            <a:srgbClr val="33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ążkowana strzałka w prawo 14"/>
          <p:cNvSpPr/>
          <p:nvPr/>
        </p:nvSpPr>
        <p:spPr>
          <a:xfrm>
            <a:off x="479857" y="4937010"/>
            <a:ext cx="360040" cy="261610"/>
          </a:xfrm>
          <a:prstGeom prst="stripedRightArrow">
            <a:avLst/>
          </a:prstGeom>
          <a:solidFill>
            <a:srgbClr val="33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ążkowana strzałka w prawo 15"/>
          <p:cNvSpPr/>
          <p:nvPr/>
        </p:nvSpPr>
        <p:spPr>
          <a:xfrm>
            <a:off x="488450" y="5423458"/>
            <a:ext cx="360040" cy="261610"/>
          </a:xfrm>
          <a:prstGeom prst="stripedRightArrow">
            <a:avLst/>
          </a:prstGeom>
          <a:solidFill>
            <a:srgbClr val="33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/>
          <p:cNvSpPr txBox="1"/>
          <p:nvPr/>
        </p:nvSpPr>
        <p:spPr>
          <a:xfrm>
            <a:off x="5292080" y="3627142"/>
            <a:ext cx="303272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pracownia </a:t>
            </a:r>
            <a:r>
              <a:rPr lang="pl-PL" sz="1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systemów wspomagania zarządzania kryzysowego</a:t>
            </a:r>
          </a:p>
        </p:txBody>
      </p:sp>
      <p:sp>
        <p:nvSpPr>
          <p:cNvPr id="18" name="pole tekstowe 17"/>
          <p:cNvSpPr txBox="1"/>
          <p:nvPr/>
        </p:nvSpPr>
        <p:spPr>
          <a:xfrm>
            <a:off x="5292080" y="4212467"/>
            <a:ext cx="3032720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pl-PL" sz="14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pracownia </a:t>
            </a:r>
            <a:r>
              <a:rPr lang="pl-PL" sz="1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systemów bezpieczeństwa żeglugi morskiej </a:t>
            </a:r>
            <a:r>
              <a:rPr lang="pl-PL" sz="14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l-PL" sz="14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l-PL" sz="14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portów</a:t>
            </a:r>
            <a:endParaRPr lang="pl-PL" sz="14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5292080" y="5011702"/>
            <a:ext cx="3032720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pl-PL" sz="14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racownia </a:t>
            </a:r>
            <a:r>
              <a:rPr lang="pl-PL" sz="1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systemów bezpieczeństwa teleinformatycznego</a:t>
            </a:r>
          </a:p>
        </p:txBody>
      </p:sp>
      <p:sp>
        <p:nvSpPr>
          <p:cNvPr id="20" name="Prążkowana strzałka w prawo 19"/>
          <p:cNvSpPr/>
          <p:nvPr/>
        </p:nvSpPr>
        <p:spPr>
          <a:xfrm rot="10800000">
            <a:off x="8460432" y="3740166"/>
            <a:ext cx="360040" cy="261610"/>
          </a:xfrm>
          <a:prstGeom prst="stripedRightArrow">
            <a:avLst/>
          </a:prstGeom>
          <a:solidFill>
            <a:srgbClr val="33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ążkowana strzałka w prawo 20"/>
          <p:cNvSpPr/>
          <p:nvPr/>
        </p:nvSpPr>
        <p:spPr>
          <a:xfrm rot="10800000">
            <a:off x="8460432" y="4450994"/>
            <a:ext cx="360040" cy="261610"/>
          </a:xfrm>
          <a:prstGeom prst="stripedRightArrow">
            <a:avLst/>
          </a:prstGeom>
          <a:solidFill>
            <a:srgbClr val="33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ążkowana strzałka w prawo 21"/>
          <p:cNvSpPr/>
          <p:nvPr/>
        </p:nvSpPr>
        <p:spPr>
          <a:xfrm rot="10800000">
            <a:off x="8472745" y="5204607"/>
            <a:ext cx="360040" cy="261610"/>
          </a:xfrm>
          <a:prstGeom prst="stripedRightArrow">
            <a:avLst/>
          </a:prstGeom>
          <a:solidFill>
            <a:srgbClr val="33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7468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595398"/>
              </p:ext>
            </p:extLst>
          </p:nvPr>
        </p:nvGraphicFramePr>
        <p:xfrm>
          <a:off x="107504" y="1304572"/>
          <a:ext cx="5472608" cy="4212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832"/>
                <a:gridCol w="4987776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BUDOWA STANOWISK EDUKACYJNYCH </a:t>
                      </a:r>
                      <a:br>
                        <a:rPr lang="pl-PL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pl-PL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W STRUKTURACH POWIATOWEGO SYSTEMU ZARZĄDZANIA KRYZYSOWEGO:</a:t>
                      </a:r>
                      <a:endParaRPr lang="pl-PL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pl-PL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Doposażenie Powiatowego Centrum Zarządzania Kryzysowego w Słupsku </a:t>
                      </a:r>
                      <a:b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</a:br>
                      <a: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w sprzęt i oprogramowanie wspomagania zarządzania kryzysowego.</a:t>
                      </a:r>
                    </a:p>
                  </a:txBody>
                  <a:tcPr marL="90000" marR="90000" marT="46790" marB="46790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endParaRPr lang="pl-PL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Doposażenie gmin w oprogramowanie wspomagania zarządzania kryzysowego.</a:t>
                      </a:r>
                    </a:p>
                  </a:txBody>
                  <a:tcPr marL="90000" marR="90000" marT="46790" marB="46790" horzOverflow="overflow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pl-PL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Przystąpienie do realizacji wspólnych przedsięwzięć szkoleniowych wynikających </a:t>
                      </a:r>
                      <a: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/>
                      </a:r>
                      <a:b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</a:br>
                      <a: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z </a:t>
                      </a:r>
                      <a: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ustawy o zarządzaniu kryzysowym w celu doskonalenia systemu </a:t>
                      </a:r>
                      <a: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bezpieczeństwa </a:t>
                      </a:r>
                      <a:b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</a:br>
                      <a: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 </a:t>
                      </a:r>
                      <a:r>
                        <a:rPr kumimoji="0" lang="pl-P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podniesienia jakości kształcenia studentów.</a:t>
                      </a:r>
                    </a:p>
                  </a:txBody>
                  <a:tcPr marL="90000" marR="90000" marT="46790" marB="46790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Obraz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246025"/>
            <a:ext cx="3240360" cy="3240359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010" y="1309920"/>
            <a:ext cx="1091055" cy="859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slupsk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195" y="1309920"/>
            <a:ext cx="756293" cy="859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trzałka w lewo i prawo 5"/>
          <p:cNvSpPr/>
          <p:nvPr/>
        </p:nvSpPr>
        <p:spPr>
          <a:xfrm>
            <a:off x="6876256" y="1309920"/>
            <a:ext cx="1224136" cy="720080"/>
          </a:xfrm>
          <a:prstGeom prst="leftRightArrow">
            <a:avLst/>
          </a:prstGeom>
          <a:solidFill>
            <a:srgbClr val="3366F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74682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Piotr\Pictures\Microsoft Clip Organizer\j04326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70" y="1436650"/>
            <a:ext cx="1368425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Piotr\Pictures\Microsoft Clip Organizer\j042477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194" y="1433748"/>
            <a:ext cx="1006475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59"/>
          <p:cNvSpPr txBox="1">
            <a:spLocks noChangeArrowheads="1"/>
          </p:cNvSpPr>
          <p:nvPr/>
        </p:nvSpPr>
        <p:spPr bwMode="auto">
          <a:xfrm>
            <a:off x="1763713" y="2420888"/>
            <a:ext cx="5905500" cy="833178"/>
          </a:xfrm>
          <a:prstGeom prst="rect">
            <a:avLst/>
          </a:prstGeom>
          <a:solidFill>
            <a:srgbClr val="3366FF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1600" b="1" i="0" dirty="0" smtClean="0">
                <a:solidFill>
                  <a:schemeClr val="bg1"/>
                </a:solidFill>
              </a:rPr>
              <a:t>DODATKOWO URUCHOMIENIE </a:t>
            </a:r>
            <a:r>
              <a:rPr lang="pl-PL" sz="1600" b="1" i="0" dirty="0">
                <a:solidFill>
                  <a:schemeClr val="bg1"/>
                </a:solidFill>
              </a:rPr>
              <a:t>ŚRODOWISKA </a:t>
            </a:r>
            <a:r>
              <a:rPr lang="pl-PL" sz="1600" b="1" i="0" dirty="0" smtClean="0">
                <a:solidFill>
                  <a:schemeClr val="bg1"/>
                </a:solidFill>
              </a:rPr>
              <a:t>NIEZBĘDNEGO </a:t>
            </a:r>
            <a:r>
              <a:rPr lang="pl-PL" sz="1600" b="1" i="0" dirty="0">
                <a:solidFill>
                  <a:schemeClr val="bg1"/>
                </a:solidFill>
              </a:rPr>
              <a:t>DO INSTALACJI OPROGROMOWANIA ZARZĄDZANIA KRYZYSOWEGO   </a:t>
            </a:r>
            <a:r>
              <a:rPr lang="pl-PL" sz="1600" b="1" i="0" dirty="0" smtClean="0">
                <a:solidFill>
                  <a:schemeClr val="bg1"/>
                </a:solidFill>
              </a:rPr>
              <a:t>(systemu GIS</a:t>
            </a:r>
            <a:r>
              <a:rPr lang="pl-PL" sz="1600" b="1" i="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7" name="Text Box 159"/>
          <p:cNvSpPr txBox="1">
            <a:spLocks noChangeArrowheads="1"/>
          </p:cNvSpPr>
          <p:nvPr/>
        </p:nvSpPr>
        <p:spPr bwMode="auto">
          <a:xfrm>
            <a:off x="2196158" y="3356992"/>
            <a:ext cx="5040312" cy="3857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MODUŁY PODSTAWOWE</a:t>
            </a:r>
            <a:endParaRPr lang="pl-PL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159"/>
          <p:cNvSpPr txBox="1">
            <a:spLocks noChangeArrowheads="1"/>
          </p:cNvSpPr>
          <p:nvPr/>
        </p:nvSpPr>
        <p:spPr bwMode="auto">
          <a:xfrm>
            <a:off x="972194" y="4149731"/>
            <a:ext cx="2232025" cy="935037"/>
          </a:xfrm>
          <a:prstGeom prst="rect">
            <a:avLst/>
          </a:prstGeom>
          <a:gradFill>
            <a:gsLst>
              <a:gs pos="0">
                <a:srgbClr val="3366FF"/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bezpieczeństwa publicznego</a:t>
            </a:r>
            <a:b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b="1" i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159"/>
          <p:cNvSpPr txBox="1">
            <a:spLocks noChangeArrowheads="1"/>
          </p:cNvSpPr>
          <p:nvPr/>
        </p:nvSpPr>
        <p:spPr bwMode="auto">
          <a:xfrm>
            <a:off x="3709044" y="4149731"/>
            <a:ext cx="2232025" cy="935037"/>
          </a:xfrm>
          <a:prstGeom prst="rect">
            <a:avLst/>
          </a:prstGeom>
          <a:gradFill>
            <a:gsLst>
              <a:gs pos="0">
                <a:srgbClr val="3366FF"/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zarządzania kryzysowego</a:t>
            </a:r>
            <a:b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b="1" i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 Box 159"/>
          <p:cNvSpPr txBox="1">
            <a:spLocks noChangeArrowheads="1"/>
          </p:cNvSpPr>
          <p:nvPr/>
        </p:nvSpPr>
        <p:spPr bwMode="auto">
          <a:xfrm>
            <a:off x="6228407" y="4149731"/>
            <a:ext cx="2232025" cy="935037"/>
          </a:xfrm>
          <a:prstGeom prst="rect">
            <a:avLst/>
          </a:prstGeom>
          <a:gradFill>
            <a:gsLst>
              <a:gs pos="0">
                <a:srgbClr val="3366FF"/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analizy klęsk żywiołowych </a:t>
            </a:r>
            <a:b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katastrof</a:t>
            </a: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4859982" y="3730631"/>
            <a:ext cx="0" cy="4318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pl-PL">
              <a:solidFill>
                <a:schemeClr val="bg1"/>
              </a:solidFill>
            </a:endParaRP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auto">
          <a:xfrm>
            <a:off x="2196157" y="3873506"/>
            <a:ext cx="5040312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pl-PL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auto">
          <a:xfrm>
            <a:off x="2196157" y="3873506"/>
            <a:ext cx="0" cy="2889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pl-PL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>
            <a:off x="7236469" y="3873506"/>
            <a:ext cx="0" cy="2889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pl-PL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184070" y="908720"/>
            <a:ext cx="8636402" cy="369332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OPROGRAMOWANIE SPECJALISTYCZNE</a:t>
            </a:r>
            <a:endParaRPr lang="pl-PL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8" descr="w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062" y="1412776"/>
            <a:ext cx="1584151" cy="92287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ięciokąt 1"/>
          <p:cNvSpPr/>
          <p:nvPr/>
        </p:nvSpPr>
        <p:spPr>
          <a:xfrm>
            <a:off x="1763713" y="1514172"/>
            <a:ext cx="2088207" cy="720080"/>
          </a:xfrm>
          <a:prstGeom prst="homePlate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latin typeface="Arial" pitchFamily="34" charset="0"/>
                <a:cs typeface="Arial" pitchFamily="34" charset="0"/>
              </a:rPr>
              <a:t>SWRK ALASKA</a:t>
            </a:r>
            <a:endParaRPr lang="pl-PL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Pięciokąt 16"/>
          <p:cNvSpPr/>
          <p:nvPr/>
        </p:nvSpPr>
        <p:spPr>
          <a:xfrm>
            <a:off x="4046288" y="1484784"/>
            <a:ext cx="1863799" cy="360040"/>
          </a:xfrm>
          <a:prstGeom prst="homePlate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 smtClean="0">
                <a:latin typeface="Arial" pitchFamily="34" charset="0"/>
                <a:cs typeface="Arial" pitchFamily="34" charset="0"/>
              </a:rPr>
              <a:t>PROMIEŃ</a:t>
            </a:r>
            <a:endParaRPr lang="pl-PL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Pięciokąt 17"/>
          <p:cNvSpPr/>
          <p:nvPr/>
        </p:nvSpPr>
        <p:spPr>
          <a:xfrm>
            <a:off x="4046287" y="1897361"/>
            <a:ext cx="1863799" cy="360040"/>
          </a:xfrm>
          <a:prstGeom prst="homePlate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 smtClean="0">
                <a:latin typeface="Arial" pitchFamily="34" charset="0"/>
                <a:cs typeface="Arial" pitchFamily="34" charset="0"/>
              </a:rPr>
              <a:t>PATROL</a:t>
            </a:r>
            <a:endParaRPr lang="pl-PL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Strzałka w lewo i prawo 18"/>
          <p:cNvSpPr/>
          <p:nvPr/>
        </p:nvSpPr>
        <p:spPr>
          <a:xfrm>
            <a:off x="3709045" y="5229200"/>
            <a:ext cx="2232024" cy="936104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DODATKOWE APLIKACJE</a:t>
            </a:r>
            <a:endParaRPr lang="pl-PL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972194" y="5262299"/>
            <a:ext cx="2232025" cy="83099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</a:t>
            </a:r>
            <a:r>
              <a:rPr lang="pl-PL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rójwymiarowa wizualizacja </a:t>
            </a:r>
            <a:br>
              <a:rPr lang="pl-PL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l-PL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m. Słupska</a:t>
            </a:r>
            <a:endParaRPr lang="pl-PL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6255928" y="5229200"/>
            <a:ext cx="2232025" cy="83099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</a:t>
            </a:r>
            <a:r>
              <a:rPr lang="pl-PL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enerator scenariuszy sytuacji kryzysowych</a:t>
            </a:r>
            <a:endParaRPr lang="pl-PL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526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Piotr\Pictures\Microsoft Clip Organizer\j04326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1368425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Piotr\Pictures\Microsoft Clip Organizer\j042477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88" y="1268413"/>
            <a:ext cx="100647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59"/>
          <p:cNvSpPr txBox="1">
            <a:spLocks noChangeArrowheads="1"/>
          </p:cNvSpPr>
          <p:nvPr/>
        </p:nvSpPr>
        <p:spPr bwMode="auto">
          <a:xfrm>
            <a:off x="1763713" y="1341438"/>
            <a:ext cx="5905500" cy="340735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16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MODUŁY BEZPIECZEŃSTWA PUBLICZNEGO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81300"/>
            <a:ext cx="4464050" cy="282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59"/>
          <p:cNvSpPr txBox="1">
            <a:spLocks noChangeArrowheads="1"/>
          </p:cNvSpPr>
          <p:nvPr/>
        </p:nvSpPr>
        <p:spPr bwMode="auto">
          <a:xfrm>
            <a:off x="1763713" y="1773238"/>
            <a:ext cx="2952750" cy="66040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Rejestr miejsc niebezpiecznych</a:t>
            </a:r>
          </a:p>
        </p:txBody>
      </p:sp>
      <p:sp>
        <p:nvSpPr>
          <p:cNvPr id="7" name="Text Box 159"/>
          <p:cNvSpPr txBox="1">
            <a:spLocks noChangeArrowheads="1"/>
          </p:cNvSpPr>
          <p:nvPr/>
        </p:nvSpPr>
        <p:spPr bwMode="auto">
          <a:xfrm>
            <a:off x="4787900" y="1773238"/>
            <a:ext cx="2879725" cy="66040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Rejestr wykroczeń</a:t>
            </a:r>
            <a:b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b="1" i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539750" y="4868863"/>
            <a:ext cx="3816350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 dirty="0">
                <a:solidFill>
                  <a:schemeClr val="tx2">
                    <a:lumMod val="50000"/>
                  </a:schemeClr>
                </a:solidFill>
              </a:rPr>
              <a:t>MONITORING POJAZDÓW </a:t>
            </a:r>
            <a:br>
              <a:rPr lang="pl-PL" b="1" i="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pl-PL" b="1" i="0" dirty="0">
                <a:solidFill>
                  <a:schemeClr val="tx2">
                    <a:lumMod val="50000"/>
                  </a:schemeClr>
                </a:solidFill>
              </a:rPr>
              <a:t>np. Straży Miejskiej</a:t>
            </a:r>
          </a:p>
        </p:txBody>
      </p:sp>
      <p:pic>
        <p:nvPicPr>
          <p:cNvPr id="9" name="Picture 1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852738"/>
            <a:ext cx="11811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5" descr="DTS-3001 ekra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852738"/>
            <a:ext cx="1279525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86" descr="Filtrowanie_Dzielnica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781300"/>
            <a:ext cx="3960812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4931569" y="4958822"/>
            <a:ext cx="3816350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 dirty="0">
                <a:solidFill>
                  <a:schemeClr val="tx2">
                    <a:lumMod val="50000"/>
                  </a:schemeClr>
                </a:solidFill>
              </a:rPr>
              <a:t>WYZNACZANIE MIEJSC NIEBEZPIECZNYCH</a:t>
            </a:r>
          </a:p>
        </p:txBody>
      </p:sp>
      <p:pic>
        <p:nvPicPr>
          <p:cNvPr id="13" name="Obraz 193" descr="Legend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2781300"/>
            <a:ext cx="14319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935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Piotr\Pictures\Microsoft Clip Organizer\j04326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1368425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Piotr\Pictures\Microsoft Clip Organizer\j042477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88" y="1268413"/>
            <a:ext cx="100647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59"/>
          <p:cNvSpPr txBox="1">
            <a:spLocks noChangeArrowheads="1"/>
          </p:cNvSpPr>
          <p:nvPr/>
        </p:nvSpPr>
        <p:spPr bwMode="auto">
          <a:xfrm>
            <a:off x="1763713" y="1341438"/>
            <a:ext cx="5905500" cy="340735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16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MODUŁY ZARZĄDZANIA KRYZYSOWEGO</a:t>
            </a:r>
          </a:p>
        </p:txBody>
      </p:sp>
      <p:sp>
        <p:nvSpPr>
          <p:cNvPr id="5" name="Text Box 159"/>
          <p:cNvSpPr txBox="1">
            <a:spLocks noChangeArrowheads="1"/>
          </p:cNvSpPr>
          <p:nvPr/>
        </p:nvSpPr>
        <p:spPr bwMode="auto">
          <a:xfrm>
            <a:off x="1763713" y="1773238"/>
            <a:ext cx="2952750" cy="66040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Katalog zagrożeń</a:t>
            </a:r>
            <a:b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b="1" i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159"/>
          <p:cNvSpPr txBox="1">
            <a:spLocks noChangeArrowheads="1"/>
          </p:cNvSpPr>
          <p:nvPr/>
        </p:nvSpPr>
        <p:spPr bwMode="auto">
          <a:xfrm>
            <a:off x="4787900" y="1773238"/>
            <a:ext cx="2879725" cy="66040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Baza sił i środków</a:t>
            </a:r>
            <a:b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b="1" i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708275"/>
            <a:ext cx="4740275" cy="303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4" descr="aechem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08275"/>
            <a:ext cx="3490912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060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Piotr\Pictures\Microsoft Clip Organizer\j04326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1368425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Piotr\Pictures\Microsoft Clip Organizer\j042477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88" y="1268413"/>
            <a:ext cx="100647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59"/>
          <p:cNvSpPr txBox="1">
            <a:spLocks noChangeArrowheads="1"/>
          </p:cNvSpPr>
          <p:nvPr/>
        </p:nvSpPr>
        <p:spPr bwMode="auto">
          <a:xfrm>
            <a:off x="1763713" y="1341438"/>
            <a:ext cx="5905500" cy="340735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16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MODUŁY ZARZĄDZANIA KRYZYSOWEGO</a:t>
            </a:r>
          </a:p>
        </p:txBody>
      </p:sp>
      <p:sp>
        <p:nvSpPr>
          <p:cNvPr id="5" name="Text Box 159"/>
          <p:cNvSpPr txBox="1">
            <a:spLocks noChangeArrowheads="1"/>
          </p:cNvSpPr>
          <p:nvPr/>
        </p:nvSpPr>
        <p:spPr bwMode="auto">
          <a:xfrm>
            <a:off x="1763713" y="1773238"/>
            <a:ext cx="2952750" cy="66040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Plany reagowania</a:t>
            </a:r>
            <a:br>
              <a:rPr lang="pl-PL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159"/>
          <p:cNvSpPr txBox="1">
            <a:spLocks noChangeArrowheads="1"/>
          </p:cNvSpPr>
          <p:nvPr/>
        </p:nvSpPr>
        <p:spPr bwMode="auto">
          <a:xfrm>
            <a:off x="4787900" y="1773238"/>
            <a:ext cx="2879725" cy="66040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Magazyny OC</a:t>
            </a:r>
            <a:b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b="1" i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395288" y="5876925"/>
            <a:ext cx="8424862" cy="0"/>
          </a:xfrm>
          <a:prstGeom prst="line">
            <a:avLst/>
          </a:prstGeom>
          <a:noFill/>
          <a:ln w="5715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pl-PL"/>
          </a:p>
        </p:txBody>
      </p:sp>
      <p:pic>
        <p:nvPicPr>
          <p:cNvPr id="8" name="Obraz 6" descr="hns_wejh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852738"/>
            <a:ext cx="2782887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8" descr="desktop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852738"/>
            <a:ext cx="5472112" cy="294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033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Piotr\Pictures\Microsoft Clip Organizer\j04326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1368425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Piotr\Pictures\Microsoft Clip Organizer\j042477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88" y="1268413"/>
            <a:ext cx="100647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59"/>
          <p:cNvSpPr txBox="1">
            <a:spLocks noChangeArrowheads="1"/>
          </p:cNvSpPr>
          <p:nvPr/>
        </p:nvSpPr>
        <p:spPr bwMode="auto">
          <a:xfrm>
            <a:off x="1763713" y="1341438"/>
            <a:ext cx="5905500" cy="340735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16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MODUŁY ZARZĄDZANIA KRYZYSOWEGO</a:t>
            </a:r>
          </a:p>
        </p:txBody>
      </p:sp>
      <p:sp>
        <p:nvSpPr>
          <p:cNvPr id="5" name="Text Box 159"/>
          <p:cNvSpPr txBox="1">
            <a:spLocks noChangeArrowheads="1"/>
          </p:cNvSpPr>
          <p:nvPr/>
        </p:nvSpPr>
        <p:spPr bwMode="auto">
          <a:xfrm>
            <a:off x="1763713" y="1773238"/>
            <a:ext cx="2952750" cy="66040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Plany ewakuacji</a:t>
            </a:r>
            <a:b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b="1" i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159"/>
          <p:cNvSpPr txBox="1">
            <a:spLocks noChangeArrowheads="1"/>
          </p:cNvSpPr>
          <p:nvPr/>
        </p:nvSpPr>
        <p:spPr bwMode="auto">
          <a:xfrm>
            <a:off x="4787900" y="1773238"/>
            <a:ext cx="2879725" cy="66040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Informacja medyczna</a:t>
            </a:r>
            <a:b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b="1" i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852738"/>
            <a:ext cx="4824412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852738"/>
            <a:ext cx="4824413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5076825"/>
            <a:ext cx="1806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128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Piotr\Pictures\Microsoft Clip Organizer\j04326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1368425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Piotr\Pictures\Microsoft Clip Organizer\j042477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88" y="1268413"/>
            <a:ext cx="100647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59"/>
          <p:cNvSpPr txBox="1">
            <a:spLocks noChangeArrowheads="1"/>
          </p:cNvSpPr>
          <p:nvPr/>
        </p:nvSpPr>
        <p:spPr bwMode="auto">
          <a:xfrm>
            <a:off x="1763713" y="1341438"/>
            <a:ext cx="5905500" cy="340735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16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MODUŁY ANALIZY KLĘSK ŻYWIOŁOWYCH I KATASTROF </a:t>
            </a:r>
          </a:p>
        </p:txBody>
      </p:sp>
      <p:sp>
        <p:nvSpPr>
          <p:cNvPr id="5" name="Text Box 159"/>
          <p:cNvSpPr txBox="1">
            <a:spLocks noChangeArrowheads="1"/>
          </p:cNvSpPr>
          <p:nvPr/>
        </p:nvSpPr>
        <p:spPr bwMode="auto">
          <a:xfrm>
            <a:off x="1763713" y="1773238"/>
            <a:ext cx="2952750" cy="66040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Analiza terenów zalewowych</a:t>
            </a:r>
          </a:p>
        </p:txBody>
      </p:sp>
      <p:sp>
        <p:nvSpPr>
          <p:cNvPr id="6" name="Text Box 159"/>
          <p:cNvSpPr txBox="1">
            <a:spLocks noChangeArrowheads="1"/>
          </p:cNvSpPr>
          <p:nvPr/>
        </p:nvSpPr>
        <p:spPr bwMode="auto">
          <a:xfrm>
            <a:off x="4787900" y="1773238"/>
            <a:ext cx="2879725" cy="66040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Analiza skażeń chemicznych</a:t>
            </a:r>
          </a:p>
        </p:txBody>
      </p:sp>
      <p:pic>
        <p:nvPicPr>
          <p:cNvPr id="7" name="Obraz 14" descr="dyspozytor0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08275"/>
            <a:ext cx="446405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1" descr="sc5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708275"/>
            <a:ext cx="381635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8" descr="w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292600"/>
            <a:ext cx="1963737" cy="142716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451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4569201"/>
            <a:ext cx="8352928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ole tekstowe 2"/>
          <p:cNvSpPr txBox="1"/>
          <p:nvPr/>
        </p:nvSpPr>
        <p:spPr>
          <a:xfrm>
            <a:off x="482415" y="908720"/>
            <a:ext cx="8338057" cy="369332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INNE WYPOSAŻENIE</a:t>
            </a:r>
            <a:endParaRPr lang="pl-PL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7" descr="VR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415" y="1401096"/>
            <a:ext cx="4090206" cy="316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0216" y="1385106"/>
            <a:ext cx="4226806" cy="2081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7" descr="DSC0415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9992" y="3429000"/>
            <a:ext cx="2448272" cy="1223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Picture 4" descr="DSC0193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4249" y="3434863"/>
            <a:ext cx="2103730" cy="12182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8" name="Text Box 159"/>
          <p:cNvSpPr txBox="1">
            <a:spLocks noChangeArrowheads="1"/>
          </p:cNvSpPr>
          <p:nvPr/>
        </p:nvSpPr>
        <p:spPr bwMode="auto">
          <a:xfrm>
            <a:off x="482415" y="1440519"/>
            <a:ext cx="2952750" cy="648512"/>
          </a:xfrm>
          <a:prstGeom prst="rect">
            <a:avLst/>
          </a:prstGeom>
          <a:solidFill>
            <a:srgbClr val="A5002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SYMULATOR SYSTEMU GMDSS</a:t>
            </a:r>
            <a:endParaRPr lang="pl-PL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159"/>
          <p:cNvSpPr txBox="1">
            <a:spLocks noChangeArrowheads="1"/>
          </p:cNvSpPr>
          <p:nvPr/>
        </p:nvSpPr>
        <p:spPr bwMode="auto">
          <a:xfrm>
            <a:off x="3167795" y="2414395"/>
            <a:ext cx="3059930" cy="648512"/>
          </a:xfrm>
          <a:prstGeom prst="rect">
            <a:avLst/>
          </a:prstGeom>
          <a:solidFill>
            <a:srgbClr val="A5002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SYMULATOR SYSTEMÓW ŁĄCZNOŚCI</a:t>
            </a:r>
            <a:endParaRPr lang="pl-PL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 Box 159"/>
          <p:cNvSpPr txBox="1">
            <a:spLocks noChangeArrowheads="1"/>
          </p:cNvSpPr>
          <p:nvPr/>
        </p:nvSpPr>
        <p:spPr bwMode="auto">
          <a:xfrm>
            <a:off x="5756623" y="3716400"/>
            <a:ext cx="3059930" cy="648512"/>
          </a:xfrm>
          <a:prstGeom prst="rect">
            <a:avLst/>
          </a:prstGeom>
          <a:solidFill>
            <a:srgbClr val="A5002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PLATFORMA </a:t>
            </a:r>
            <a:br>
              <a:rPr lang="pl-PL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E-LEARNINGOWA</a:t>
            </a:r>
            <a:endParaRPr lang="pl-PL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4050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sripolska.com.pl/FCKeditor_UserFiles/Image/Produkty/3danalys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25" y="1484784"/>
            <a:ext cx="2520280" cy="138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esripolska.com.pl/FCKeditor_UserFiles/Image/Produkty/geostatical-analy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13" y="2924944"/>
            <a:ext cx="252028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esripolska.com.pl/FCKeditor_UserFiles/Image/Produkty/spatial-analys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13" y="4509120"/>
            <a:ext cx="2520280" cy="159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esripolska.com.pl/FCKeditor_UserFiles/Image/AGX_Riverside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856" y="1484784"/>
            <a:ext cx="6085971" cy="46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205868" y="1039740"/>
            <a:ext cx="8703959" cy="369332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OPROGRAMOWANIE DO WSPOMAGANIA BADAŃ NAUKOWYCH</a:t>
            </a:r>
            <a:endParaRPr lang="pl-PL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Pięciokąt 6"/>
          <p:cNvSpPr/>
          <p:nvPr/>
        </p:nvSpPr>
        <p:spPr>
          <a:xfrm flipH="1">
            <a:off x="4355976" y="1910173"/>
            <a:ext cx="4253328" cy="533444"/>
          </a:xfrm>
          <a:prstGeom prst="homePlate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sz="1600" b="1" dirty="0" err="1">
                <a:solidFill>
                  <a:schemeClr val="bg1"/>
                </a:solidFill>
              </a:rPr>
              <a:t>ArcGIS</a:t>
            </a:r>
            <a:r>
              <a:rPr lang="pl-PL" sz="1600" b="1" dirty="0">
                <a:solidFill>
                  <a:schemeClr val="bg1"/>
                </a:solidFill>
              </a:rPr>
              <a:t> 3D </a:t>
            </a:r>
            <a:r>
              <a:rPr lang="pl-PL" sz="1600" b="1" dirty="0" err="1" smtClean="0">
                <a:solidFill>
                  <a:schemeClr val="bg1"/>
                </a:solidFill>
              </a:rPr>
              <a:t>Analyst</a:t>
            </a:r>
            <a:r>
              <a:rPr lang="pl-PL" sz="1600" b="1" dirty="0" smtClean="0">
                <a:solidFill>
                  <a:schemeClr val="bg1"/>
                </a:solidFill>
              </a:rPr>
              <a:t> (równorzędny)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8" name="Pięciokąt 7"/>
          <p:cNvSpPr/>
          <p:nvPr/>
        </p:nvSpPr>
        <p:spPr>
          <a:xfrm flipH="1">
            <a:off x="4358553" y="3237160"/>
            <a:ext cx="4253328" cy="533444"/>
          </a:xfrm>
          <a:prstGeom prst="homePlate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sz="1600" b="1" dirty="0" err="1">
                <a:solidFill>
                  <a:schemeClr val="bg1"/>
                </a:solidFill>
              </a:rPr>
              <a:t>ArcGIS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 smtClean="0">
                <a:solidFill>
                  <a:schemeClr val="bg1"/>
                </a:solidFill>
              </a:rPr>
              <a:t>Geostatical</a:t>
            </a:r>
            <a:r>
              <a:rPr lang="pl-PL" sz="1600" b="1" dirty="0" smtClean="0">
                <a:solidFill>
                  <a:schemeClr val="bg1"/>
                </a:solidFill>
              </a:rPr>
              <a:t> </a:t>
            </a:r>
            <a:r>
              <a:rPr lang="pl-PL" sz="1600" b="1" dirty="0" err="1" smtClean="0">
                <a:solidFill>
                  <a:schemeClr val="bg1"/>
                </a:solidFill>
              </a:rPr>
              <a:t>Analyst</a:t>
            </a:r>
            <a:r>
              <a:rPr lang="pl-PL" sz="1600" b="1" dirty="0" smtClean="0">
                <a:solidFill>
                  <a:schemeClr val="bg1"/>
                </a:solidFill>
              </a:rPr>
              <a:t> (równorzędny)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9" name="Pięciokąt 8"/>
          <p:cNvSpPr/>
          <p:nvPr/>
        </p:nvSpPr>
        <p:spPr>
          <a:xfrm flipH="1">
            <a:off x="4355976" y="4778843"/>
            <a:ext cx="4253328" cy="533444"/>
          </a:xfrm>
          <a:prstGeom prst="homePlate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sz="1600" b="1" dirty="0" err="1">
                <a:solidFill>
                  <a:schemeClr val="bg1"/>
                </a:solidFill>
              </a:rPr>
              <a:t>ArcGIS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 smtClean="0">
                <a:solidFill>
                  <a:schemeClr val="bg1"/>
                </a:solidFill>
              </a:rPr>
              <a:t>Spatial</a:t>
            </a:r>
            <a:r>
              <a:rPr lang="pl-PL" sz="1600" b="1" dirty="0" smtClean="0">
                <a:solidFill>
                  <a:schemeClr val="bg1"/>
                </a:solidFill>
              </a:rPr>
              <a:t> </a:t>
            </a:r>
            <a:r>
              <a:rPr lang="pl-PL" sz="1600" b="1" dirty="0" err="1" smtClean="0">
                <a:solidFill>
                  <a:schemeClr val="bg1"/>
                </a:solidFill>
              </a:rPr>
              <a:t>Analyst</a:t>
            </a:r>
            <a:r>
              <a:rPr lang="pl-PL" sz="1600" b="1" dirty="0" smtClean="0">
                <a:solidFill>
                  <a:schemeClr val="bg1"/>
                </a:solidFill>
              </a:rPr>
              <a:t> (równorzędny)</a:t>
            </a:r>
            <a:endParaRPr lang="pl-PL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232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773386"/>
            <a:ext cx="1871662" cy="1655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3501356"/>
            <a:ext cx="1870075" cy="2087884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838993511"/>
              </p:ext>
            </p:extLst>
          </p:nvPr>
        </p:nvGraphicFramePr>
        <p:xfrm>
          <a:off x="395288" y="1773386"/>
          <a:ext cx="6481762" cy="424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323529" y="1039740"/>
            <a:ext cx="8496622" cy="369332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KORZYŚCI DLA STUDENTÓW</a:t>
            </a:r>
            <a:endParaRPr lang="pl-PL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830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23529" y="1039740"/>
            <a:ext cx="8496622" cy="369332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KORZYŚCI DLA AKADEMII POMORSKIEJ</a:t>
            </a:r>
            <a:endParaRPr lang="pl-PL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62066178"/>
              </p:ext>
            </p:extLst>
          </p:nvPr>
        </p:nvGraphicFramePr>
        <p:xfrm>
          <a:off x="395288" y="1773386"/>
          <a:ext cx="6481762" cy="424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9" descr="P125406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108" y="1772816"/>
            <a:ext cx="1693043" cy="126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108" y="3140968"/>
            <a:ext cx="1693043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694" y="4244126"/>
            <a:ext cx="1693043" cy="1308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14652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23529" y="1039740"/>
            <a:ext cx="8496622" cy="369332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KORZYŚCI DLA PARTNERA</a:t>
            </a:r>
            <a:endParaRPr lang="pl-PL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62530308"/>
              </p:ext>
            </p:extLst>
          </p:nvPr>
        </p:nvGraphicFramePr>
        <p:xfrm>
          <a:off x="395288" y="1773386"/>
          <a:ext cx="6481762" cy="424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958" y="1767322"/>
            <a:ext cx="1840193" cy="1017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403" y="2924944"/>
            <a:ext cx="1834397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346" y="4221088"/>
            <a:ext cx="1822805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5175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9"/>
          <p:cNvSpPr>
            <a:spLocks noChangeShapeType="1"/>
          </p:cNvSpPr>
          <p:nvPr/>
        </p:nvSpPr>
        <p:spPr bwMode="auto">
          <a:xfrm>
            <a:off x="395288" y="5229200"/>
            <a:ext cx="8424862" cy="0"/>
          </a:xfrm>
          <a:prstGeom prst="line">
            <a:avLst/>
          </a:prstGeom>
          <a:noFill/>
          <a:ln w="57150" cmpd="thickThin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pl-PL">
              <a:solidFill>
                <a:schemeClr val="bg1"/>
              </a:solidFill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395288" y="5337717"/>
            <a:ext cx="2395505" cy="71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/>
            <a:r>
              <a:rPr lang="pl-PL" sz="1000" b="1" i="0" dirty="0" smtClean="0">
                <a:solidFill>
                  <a:schemeClr val="bg1"/>
                </a:solidFill>
              </a:rPr>
              <a:t>Akademia Pomorska w Słupsku</a:t>
            </a:r>
          </a:p>
          <a:p>
            <a:pPr algn="ctr" eaLnBrk="0" hangingPunct="0"/>
            <a:r>
              <a:rPr lang="pl-PL" sz="1000" i="0" dirty="0" smtClean="0">
                <a:solidFill>
                  <a:schemeClr val="bg1"/>
                </a:solidFill>
              </a:rPr>
              <a:t>ul</a:t>
            </a:r>
            <a:r>
              <a:rPr lang="pl-PL" sz="1000" i="0" dirty="0">
                <a:solidFill>
                  <a:schemeClr val="bg1"/>
                </a:solidFill>
              </a:rPr>
              <a:t>. Arciszewskiego </a:t>
            </a:r>
            <a:r>
              <a:rPr lang="pl-PL" sz="1000" i="0" dirty="0" smtClean="0">
                <a:solidFill>
                  <a:schemeClr val="bg1"/>
                </a:solidFill>
              </a:rPr>
              <a:t>22, </a:t>
            </a:r>
            <a:r>
              <a:rPr lang="pl-PL" sz="1000" i="0" dirty="0">
                <a:solidFill>
                  <a:schemeClr val="bg1"/>
                </a:solidFill>
              </a:rPr>
              <a:t>76-200 Słupsk </a:t>
            </a:r>
            <a:br>
              <a:rPr lang="pl-PL" sz="1000" i="0" dirty="0">
                <a:solidFill>
                  <a:schemeClr val="bg1"/>
                </a:solidFill>
              </a:rPr>
            </a:br>
            <a:r>
              <a:rPr lang="pl-PL" sz="1000" i="0" dirty="0">
                <a:solidFill>
                  <a:schemeClr val="bg1"/>
                </a:solidFill>
              </a:rPr>
              <a:t>tel.: (059) 84 05 930; fax.: (059) 84 05 935 </a:t>
            </a:r>
            <a:br>
              <a:rPr lang="pl-PL" sz="1000" i="0" dirty="0">
                <a:solidFill>
                  <a:schemeClr val="bg1"/>
                </a:solidFill>
              </a:rPr>
            </a:br>
            <a:endParaRPr lang="pl-PL" sz="1000" i="0" dirty="0">
              <a:solidFill>
                <a:schemeClr val="bg1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6653875" y="5374024"/>
            <a:ext cx="2166275" cy="71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pl-PL" sz="1000" b="1" i="0" dirty="0">
                <a:solidFill>
                  <a:schemeClr val="bg1"/>
                </a:solidFill>
              </a:rPr>
              <a:t>Biuro ds. Funduszy Zewnętrznych</a:t>
            </a:r>
            <a:endParaRPr lang="pl-PL" sz="1000" i="0" dirty="0">
              <a:solidFill>
                <a:schemeClr val="bg1"/>
              </a:solidFill>
            </a:endParaRPr>
          </a:p>
          <a:p>
            <a:pPr algn="ctr"/>
            <a:r>
              <a:rPr lang="pl-PL" sz="1000" i="0" dirty="0">
                <a:solidFill>
                  <a:schemeClr val="bg1"/>
                </a:solidFill>
              </a:rPr>
              <a:t>ul. Arciszewskiego 22a, 76-200 Słupsk </a:t>
            </a:r>
          </a:p>
          <a:p>
            <a:pPr algn="ctr"/>
            <a:r>
              <a:rPr lang="de-DE" sz="1000" i="0" dirty="0">
                <a:solidFill>
                  <a:schemeClr val="bg1"/>
                </a:solidFill>
              </a:rPr>
              <a:t>tel.: +48 59 840 05 13, </a:t>
            </a:r>
            <a:endParaRPr lang="pl-PL" sz="1000" i="0" dirty="0">
              <a:solidFill>
                <a:schemeClr val="bg1"/>
              </a:solidFill>
            </a:endParaRPr>
          </a:p>
          <a:p>
            <a:pPr algn="ctr"/>
            <a:endParaRPr lang="de-DE" sz="1000" i="0" dirty="0">
              <a:solidFill>
                <a:schemeClr val="bg1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55650" y="2944137"/>
            <a:ext cx="7704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40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DZIĘKUJĘ ZA UWAGĘ</a:t>
            </a: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395288" y="1628800"/>
            <a:ext cx="8424862" cy="0"/>
          </a:xfrm>
          <a:prstGeom prst="line">
            <a:avLst/>
          </a:prstGeom>
          <a:noFill/>
          <a:ln w="57150" cmpd="thickThin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pl-PL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755650" y="951111"/>
            <a:ext cx="7920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KATEDRA BEZPIECZEŃSTWA NARODOWEGO</a:t>
            </a:r>
            <a:endParaRPr lang="pl-PL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147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547</Words>
  <Application>Microsoft Office PowerPoint</Application>
  <PresentationFormat>Pokaz na ekranie (4:3)</PresentationFormat>
  <Paragraphs>124</Paragraphs>
  <Slides>18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icom</dc:creator>
  <cp:lastModifiedBy>icom</cp:lastModifiedBy>
  <cp:revision>28</cp:revision>
  <dcterms:created xsi:type="dcterms:W3CDTF">2012-01-13T07:54:26Z</dcterms:created>
  <dcterms:modified xsi:type="dcterms:W3CDTF">2012-01-15T18:00:19Z</dcterms:modified>
</cp:coreProperties>
</file>